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9" r:id="rId2"/>
    <p:sldId id="342" r:id="rId3"/>
    <p:sldId id="336" r:id="rId4"/>
    <p:sldId id="343" r:id="rId5"/>
    <p:sldId id="340" r:id="rId6"/>
    <p:sldId id="334" r:id="rId7"/>
    <p:sldId id="344" r:id="rId8"/>
    <p:sldId id="349" r:id="rId9"/>
    <p:sldId id="348" r:id="rId10"/>
    <p:sldId id="346" r:id="rId11"/>
    <p:sldId id="347" r:id="rId12"/>
    <p:sldId id="345" r:id="rId13"/>
    <p:sldId id="304" r:id="rId1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024" autoAdjust="0"/>
  </p:normalViewPr>
  <p:slideViewPr>
    <p:cSldViewPr>
      <p:cViewPr varScale="1">
        <p:scale>
          <a:sx n="71" d="100"/>
          <a:sy n="71" d="100"/>
        </p:scale>
        <p:origin x="-25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Крупные</a:t>
            </a:r>
            <a:r>
              <a:rPr lang="ru-RU" baseline="0" dirty="0" smtClean="0"/>
              <a:t> населенные пункты (тыс.чел.)</a:t>
            </a:r>
            <a:endParaRPr lang="ru-RU" dirty="0"/>
          </a:p>
        </c:rich>
      </c:tx>
      <c:layout/>
      <c:overlay val="1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numFmt formatCode="General" sourceLinked="0"/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Лист1!$A$2:$A$10</c:f>
              <c:strCache>
                <c:ptCount val="9"/>
                <c:pt idx="0">
                  <c:v>Онега</c:v>
                </c:pt>
                <c:pt idx="1">
                  <c:v>Няндома</c:v>
                </c:pt>
                <c:pt idx="2">
                  <c:v>Вельск</c:v>
                </c:pt>
                <c:pt idx="3">
                  <c:v>Мирный</c:v>
                </c:pt>
                <c:pt idx="4">
                  <c:v>Коряжма</c:v>
                </c:pt>
                <c:pt idx="5">
                  <c:v>Новодвинск</c:v>
                </c:pt>
                <c:pt idx="6">
                  <c:v>Котлас</c:v>
                </c:pt>
                <c:pt idx="7">
                  <c:v>Северодвинск</c:v>
                </c:pt>
                <c:pt idx="8">
                  <c:v>Архангельск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21.4</c:v>
                </c:pt>
                <c:pt idx="1">
                  <c:v>22.4</c:v>
                </c:pt>
                <c:pt idx="2">
                  <c:v>23.9</c:v>
                </c:pt>
                <c:pt idx="3">
                  <c:v>30.3</c:v>
                </c:pt>
                <c:pt idx="4">
                  <c:v>39.6</c:v>
                </c:pt>
                <c:pt idx="5">
                  <c:v>40.6</c:v>
                </c:pt>
                <c:pt idx="6">
                  <c:v>60.6</c:v>
                </c:pt>
                <c:pt idx="7">
                  <c:v>192.3</c:v>
                </c:pt>
                <c:pt idx="8">
                  <c:v>356.1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00864"/>
        <c:axId val="22502400"/>
        <c:axId val="0"/>
      </c:bar3DChart>
      <c:catAx>
        <c:axId val="22500864"/>
        <c:scaling>
          <c:orientation val="minMax"/>
        </c:scaling>
        <c:delete val="1"/>
        <c:axPos val="l"/>
        <c:majorTickMark val="cross"/>
        <c:minorTickMark val="cross"/>
        <c:tickLblPos val="nextTo"/>
        <c:crossAx val="22502400"/>
        <c:crosses val="autoZero"/>
        <c:auto val="1"/>
        <c:lblAlgn val="ctr"/>
        <c:lblOffset val="100"/>
        <c:noMultiLvlLbl val="1"/>
      </c:catAx>
      <c:valAx>
        <c:axId val="225024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2250086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9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24.09.2012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file:///C:\Users\&#1103;\Desktop\&#1040;&#1088;&#1093;&#1072;&#1085;&#1075;&#1077;&#1083;&#1100;&#1089;&#1082;&#1072;&#1103;%20&#1086;&#1073;&#1083;&#1072;&#1089;&#1090;&#1100;%2075%20&#1083;&#1077;&#1090;\Gimn.mp3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наташа\Рабочий стол\emblema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285860"/>
            <a:ext cx="3857652" cy="346921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14612" y="5429264"/>
            <a:ext cx="35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1937-2012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Gim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  <p:pic>
        <p:nvPicPr>
          <p:cNvPr id="2" name="Gim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568" y="6469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5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1859340"/>
            <a:ext cx="3000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На территории Архангельской области действуют 515 клубов и 518 библиотек, 26 музеев  5 театров, 1 филармония, Государственный академический Северный русский народный хор, Архангельский государственный камерный оркестр</a:t>
            </a:r>
            <a:endParaRPr lang="ru-RU" dirty="0"/>
          </a:p>
        </p:txBody>
      </p:sp>
      <p:pic>
        <p:nvPicPr>
          <p:cNvPr id="5" name="Рисунок 4" descr="c31e761db5769c22efc722d1b4127123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3657600" cy="3571876"/>
          </a:xfrm>
          <a:prstGeom prst="rect">
            <a:avLst/>
          </a:prstGeom>
        </p:spPr>
      </p:pic>
      <p:pic>
        <p:nvPicPr>
          <p:cNvPr id="6" name="Рисунок 5" descr="0000144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238522" cy="2428892"/>
          </a:xfrm>
          <a:prstGeom prst="rect">
            <a:avLst/>
          </a:prstGeom>
        </p:spPr>
      </p:pic>
      <p:pic>
        <p:nvPicPr>
          <p:cNvPr id="7" name="Рисунок 6" descr="1334918990_arhangelskiy-oblastnoy-kraevedcheskiy-muz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"/>
            <a:ext cx="2928926" cy="2171561"/>
          </a:xfrm>
          <a:prstGeom prst="rect">
            <a:avLst/>
          </a:prstGeom>
        </p:spPr>
      </p:pic>
      <p:pic>
        <p:nvPicPr>
          <p:cNvPr id="8" name="Рисунок 7" descr="малые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77359"/>
            <a:ext cx="1785950" cy="1860365"/>
          </a:xfrm>
          <a:prstGeom prst="rect">
            <a:avLst/>
          </a:prstGeom>
        </p:spPr>
      </p:pic>
      <p:pic>
        <p:nvPicPr>
          <p:cNvPr id="9" name="Рисунок 8" descr="pict85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8876" y="3429000"/>
            <a:ext cx="2905124" cy="2178843"/>
          </a:xfrm>
          <a:prstGeom prst="rect">
            <a:avLst/>
          </a:prstGeom>
        </p:spPr>
      </p:pic>
    </p:spTree>
  </p:cSld>
  <p:clrMapOvr>
    <a:masterClrMapping/>
  </p:clrMapOvr>
  <p:transition advTm="589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00306"/>
            <a:ext cx="60722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 Из образовательных учреждений — Северный (Арктический) федеральный университет,  несколько филиалов столичных вузов; ряд учреждений среднего профессионального образования , 50 учреждений дополнительного образования детей (музыкальные, художественные школы и школы искусств), 1 учреждение дополнительного профессионального образования (Архангельский областной центр повышения квалификации специалистов культуры), Научно-производственный центр по охране памятников истории и культуры, 2 парка культуры и отдыха.Крупнейшей библиотекой области является Архангельская областная научная библиотека имени Добролюбова.</a:t>
            </a:r>
            <a:endParaRPr lang="ru-RU" dirty="0"/>
          </a:p>
        </p:txBody>
      </p:sp>
      <p:pic>
        <p:nvPicPr>
          <p:cNvPr id="4" name="Рисунок 3" descr="800px-Северный_государственный_медицинский_университ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786322"/>
            <a:ext cx="2438400" cy="1828800"/>
          </a:xfrm>
          <a:prstGeom prst="rect">
            <a:avLst/>
          </a:prstGeom>
        </p:spPr>
      </p:pic>
      <p:pic>
        <p:nvPicPr>
          <p:cNvPr id="5" name="Рисунок 4" descr="800px-Arkhangelsk_Dobrolyubova_libr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14290"/>
            <a:ext cx="2857494" cy="2143120"/>
          </a:xfrm>
          <a:prstGeom prst="rect">
            <a:avLst/>
          </a:prstGeom>
        </p:spPr>
      </p:pic>
      <p:pic>
        <p:nvPicPr>
          <p:cNvPr id="6" name="Рисунок 5" descr="6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14290"/>
            <a:ext cx="2795302" cy="2023100"/>
          </a:xfrm>
          <a:prstGeom prst="rect">
            <a:avLst/>
          </a:prstGeom>
        </p:spPr>
      </p:pic>
      <p:pic>
        <p:nvPicPr>
          <p:cNvPr id="8" name="Рисунок 7" descr="1324625022_obrazova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428868"/>
            <a:ext cx="2438400" cy="1828800"/>
          </a:xfrm>
          <a:prstGeom prst="rect">
            <a:avLst/>
          </a:prstGeom>
        </p:spPr>
      </p:pic>
    </p:spTree>
  </p:cSld>
  <p:clrMapOvr>
    <a:masterClrMapping/>
  </p:clrMapOvr>
  <p:transition advTm="119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00694" y="500042"/>
            <a:ext cx="292895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smtClean="0"/>
              <a:t>На территории области, </a:t>
            </a:r>
          </a:p>
          <a:p>
            <a:r>
              <a:rPr sz="2000" smtClean="0"/>
              <a:t>около города </a:t>
            </a:r>
            <a:r>
              <a:rPr sz="2000" b="1" i="1" smtClean="0"/>
              <a:t>Мирный</a:t>
            </a:r>
            <a:r>
              <a:rPr sz="2000" b="1" smtClean="0"/>
              <a:t> </a:t>
            </a:r>
          </a:p>
          <a:p>
            <a:r>
              <a:rPr sz="2000" smtClean="0"/>
              <a:t>находится 1-й Государственный испытательный космодром </a:t>
            </a:r>
            <a:r>
              <a:rPr sz="2800" smtClean="0"/>
              <a:t>«</a:t>
            </a:r>
            <a:r>
              <a:rPr sz="2800" b="1" smtClean="0"/>
              <a:t>Плесецк».</a:t>
            </a:r>
            <a:endParaRPr lang="ru-RU" sz="2800" b="1" dirty="0"/>
          </a:p>
        </p:txBody>
      </p:sp>
      <p:pic>
        <p:nvPicPr>
          <p:cNvPr id="7" name="Рисунок 6" descr="Plesetzk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14752"/>
            <a:ext cx="2624152" cy="2624152"/>
          </a:xfrm>
          <a:prstGeom prst="rect">
            <a:avLst/>
          </a:prstGeom>
        </p:spPr>
      </p:pic>
      <p:pic>
        <p:nvPicPr>
          <p:cNvPr id="8" name="Рисунок 7" descr="Copy of 169_696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85728"/>
            <a:ext cx="5000660" cy="61436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00496" y="2786058"/>
            <a:ext cx="4857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Население области по итогам Всероссийской переписи населения 2010 года составляет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929322" y="3857628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000" b="1" smtClean="0">
                <a:solidFill>
                  <a:srgbClr val="0070C0"/>
                </a:solidFill>
              </a:rPr>
              <a:t>1 228 056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72396" y="4143380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mtClean="0"/>
              <a:t>человек.</a:t>
            </a:r>
            <a:endParaRPr lang="ru-RU" dirty="0"/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428596" y="285728"/>
          <a:ext cx="7500990" cy="5889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121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  <p:bldP spid="27" grpId="0"/>
      <p:bldGraphic spid="29" grpId="0">
        <p:bldSub>
          <a:bldChart bld="categoryEl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57686" y="0"/>
            <a:ext cx="4572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600" smtClean="0"/>
              <a:t>Край наш поморский </a:t>
            </a:r>
          </a:p>
          <a:p>
            <a:r>
              <a:rPr sz="1600" smtClean="0"/>
              <a:t> Могуч и прекрасен! </a:t>
            </a:r>
          </a:p>
          <a:p>
            <a:r>
              <a:rPr sz="1600" smtClean="0"/>
              <a:t> Его не забудешь вовек. </a:t>
            </a:r>
          </a:p>
          <a:p>
            <a:r>
              <a:rPr sz="1600" smtClean="0"/>
              <a:t> Манят отважных </a:t>
            </a:r>
          </a:p>
          <a:p>
            <a:r>
              <a:rPr sz="1600" smtClean="0"/>
              <a:t> Бескрайние дали, </a:t>
            </a:r>
          </a:p>
          <a:p>
            <a:r>
              <a:rPr sz="1600" smtClean="0"/>
              <a:t> Где не ступал человек!</a:t>
            </a:r>
          </a:p>
          <a:p>
            <a:endParaRPr sz="1600" smtClean="0"/>
          </a:p>
          <a:p>
            <a:r>
              <a:rPr sz="1600" smtClean="0"/>
              <a:t>Здесь по Петрову </a:t>
            </a:r>
          </a:p>
          <a:p>
            <a:r>
              <a:rPr sz="1600" smtClean="0"/>
              <a:t> Веленью из моря </a:t>
            </a:r>
          </a:p>
          <a:p>
            <a:r>
              <a:rPr sz="1600" smtClean="0"/>
              <a:t> Ряд белокрылых </a:t>
            </a:r>
          </a:p>
          <a:p>
            <a:r>
              <a:rPr sz="1600" smtClean="0"/>
              <a:t> Фрегатов восстал. </a:t>
            </a:r>
          </a:p>
          <a:p>
            <a:r>
              <a:rPr sz="1600" smtClean="0"/>
              <a:t> И колыбелью Российского флота </a:t>
            </a:r>
          </a:p>
          <a:p>
            <a:r>
              <a:rPr sz="1600" smtClean="0"/>
              <a:t> Край наш Архангельский стал.</a:t>
            </a:r>
          </a:p>
          <a:p>
            <a:endParaRPr sz="1600" smtClean="0"/>
          </a:p>
          <a:p>
            <a:r>
              <a:rPr sz="1600" smtClean="0"/>
              <a:t>Здесь Ломоносов </a:t>
            </a:r>
          </a:p>
          <a:p>
            <a:r>
              <a:rPr sz="1600" smtClean="0"/>
              <a:t> Великий родился, </a:t>
            </a:r>
          </a:p>
          <a:p>
            <a:r>
              <a:rPr sz="1600" smtClean="0"/>
              <a:t> Мудростью мир осветил, </a:t>
            </a:r>
          </a:p>
          <a:p>
            <a:r>
              <a:rPr sz="1600" smtClean="0"/>
              <a:t> Былинные сказы, </a:t>
            </a:r>
          </a:p>
          <a:p>
            <a:r>
              <a:rPr sz="1600" smtClean="0"/>
              <a:t> Загадки природы </a:t>
            </a:r>
          </a:p>
          <a:p>
            <a:r>
              <a:rPr sz="1600" smtClean="0"/>
              <a:t> В научную быль воплотил.</a:t>
            </a:r>
          </a:p>
          <a:p>
            <a:endParaRPr sz="1600" smtClean="0"/>
          </a:p>
          <a:p>
            <a:r>
              <a:rPr sz="1600" smtClean="0"/>
              <a:t>Край наш поморский </a:t>
            </a:r>
          </a:p>
          <a:p>
            <a:r>
              <a:rPr smtClean="0"/>
              <a:t> </a:t>
            </a:r>
            <a:r>
              <a:rPr sz="1600" smtClean="0"/>
              <a:t>В движении и силе, </a:t>
            </a:r>
          </a:p>
          <a:p>
            <a:r>
              <a:rPr sz="1600" smtClean="0"/>
              <a:t> Ему по плечу Новый век! </a:t>
            </a:r>
          </a:p>
          <a:p>
            <a:r>
              <a:rPr sz="1600" smtClean="0"/>
              <a:t> Космос, богатства, </a:t>
            </a:r>
          </a:p>
          <a:p>
            <a:r>
              <a:rPr sz="1600" smtClean="0"/>
              <a:t> Глубины морские — </a:t>
            </a:r>
          </a:p>
          <a:p>
            <a:r>
              <a:rPr sz="1600" smtClean="0"/>
              <a:t> Все покорит человек!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59024" y="6286520"/>
            <a:ext cx="248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mtClean="0"/>
              <a:t> (слова Н. К. Мешко)</a:t>
            </a:r>
            <a:endParaRPr lang="ru-RU" dirty="0"/>
          </a:p>
        </p:txBody>
      </p:sp>
      <p:pic>
        <p:nvPicPr>
          <p:cNvPr id="11" name="Rectangle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85720" y="3429000"/>
            <a:ext cx="3857652" cy="2847695"/>
          </a:xfrm>
          <a:prstGeom prst="rect">
            <a:avLst/>
          </a:prstGeom>
          <a:noFill/>
          <a:ln w="76200" cap="sq" cmpd="sng" algn="ctr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12" name="Рисунок 11" descr="herb2.gif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627" b="7627"/>
          <a:stretch>
            <a:fillRect/>
          </a:stretch>
        </p:blipFill>
        <p:spPr>
          <a:xfrm>
            <a:off x="785786" y="285728"/>
            <a:ext cx="2786082" cy="2786082"/>
          </a:xfrm>
        </p:spPr>
      </p:pic>
    </p:spTree>
  </p:cSld>
  <p:clrMapOvr>
    <a:masterClrMapping/>
  </p:clrMapOvr>
  <p:transition advTm="73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3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0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i="1" smtClean="0">
                <a:solidFill>
                  <a:schemeClr val="accent1">
                    <a:lumMod val="50000"/>
                  </a:schemeClr>
                </a:solidFill>
              </a:rPr>
              <a:t>Ее побережье на протяжении 3тыс.  км омывают  воды трех арктических морей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7146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sz="2400" b="1" i="1" smtClean="0">
                <a:solidFill>
                  <a:schemeClr val="accent1">
                    <a:lumMod val="50000"/>
                  </a:schemeClr>
                </a:solidFill>
              </a:rPr>
              <a:t>Архангельская область расположена на Севере Европейской части России.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1500174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i="1" smtClean="0">
                <a:solidFill>
                  <a:schemeClr val="accent1">
                    <a:lumMod val="50000"/>
                  </a:schemeClr>
                </a:solidFill>
              </a:rPr>
              <a:t>Белого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500174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i="1" smtClean="0">
                <a:solidFill>
                  <a:schemeClr val="accent1">
                    <a:lumMod val="50000"/>
                  </a:schemeClr>
                </a:solidFill>
              </a:rPr>
              <a:t>Карского</a:t>
            </a:r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1071546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i="1" smtClean="0">
                <a:solidFill>
                  <a:schemeClr val="accent1">
                    <a:lumMod val="50000"/>
                  </a:schemeClr>
                </a:solidFill>
              </a:rPr>
              <a:t>Баренцева</a:t>
            </a:r>
            <a:endParaRPr lang="ru-RU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5720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z="2000" b="1" i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Область является крупнейшим субъектом федерации в европейской части России и крупнейшей областью (провинцией) в Европе.</a:t>
            </a:r>
            <a:endParaRPr lang="ru-RU" sz="20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Tm="137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/>
      <p:bldP spid="10" grpId="0"/>
      <p:bldP spid="12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143372" y="1071546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mtClean="0"/>
              <a:t>Код субъекта РФ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500042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mtClean="0"/>
              <a:t>Северо-Западный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1785926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mtClean="0"/>
              <a:t>Часовой пояс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1785926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MSK (UTC+4)</a:t>
            </a:r>
            <a:endParaRPr lang="ru-RU" dirty="0"/>
          </a:p>
        </p:txBody>
      </p:sp>
      <p:pic>
        <p:nvPicPr>
          <p:cNvPr id="14" name="Рисунок 13" descr="220px-Relief-Archangelska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785794"/>
            <a:ext cx="2928958" cy="512567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071934" y="23574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Территория области представляет собой обширную равнину со слабо выраженным уклоном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364331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В области густая сеть рек и озёр. Крупнейшие реки — Северная Двина (с притоками Вычегда, Пинега и Вага), Онега, Мезень и Печора. </a:t>
            </a:r>
          </a:p>
          <a:p>
            <a:r>
              <a:rPr smtClean="0"/>
              <a:t>Наиболее крупные озёра — Лача, Кенозеро и Кожозеро.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500042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mtClean="0"/>
              <a:t>Федеральный округ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1071546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29</a:t>
            </a:r>
            <a:endParaRPr lang="ru-RU" dirty="0"/>
          </a:p>
        </p:txBody>
      </p:sp>
    </p:spTree>
  </p:cSld>
  <p:clrMapOvr>
    <a:masterClrMapping/>
  </p:clrMapOvr>
  <p:transition advTm="135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/>
      <p:bldP spid="12" grpId="0"/>
      <p:bldP spid="15" grpId="0"/>
      <p:bldP spid="17" grpId="0"/>
      <p:bldP spid="18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les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5884" r="25884"/>
          <a:stretch>
            <a:fillRect/>
          </a:stretch>
        </p:blipFill>
        <p:spPr>
          <a:xfrm>
            <a:off x="214282" y="571480"/>
            <a:ext cx="4263548" cy="5684730"/>
          </a:xfrm>
        </p:spPr>
      </p:pic>
      <p:sp>
        <p:nvSpPr>
          <p:cNvPr id="17" name="Прямоугольник 16"/>
          <p:cNvSpPr/>
          <p:nvPr/>
        </p:nvSpPr>
        <p:spPr>
          <a:xfrm>
            <a:off x="4572000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Архангельская область большей частью входит в зону тайги и тундры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10715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Самая распространённая порода лесов — </a:t>
            </a:r>
            <a:r>
              <a:rPr i="1" smtClean="0"/>
              <a:t>ель сибирская</a:t>
            </a:r>
            <a:r>
              <a:rPr smtClean="0"/>
              <a:t>, на втором месте — </a:t>
            </a:r>
            <a:r>
              <a:rPr i="1" smtClean="0"/>
              <a:t>сосна обыкновенная</a:t>
            </a:r>
            <a:endParaRPr lang="ru-RU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Широко распространены </a:t>
            </a:r>
            <a:r>
              <a:rPr i="1" smtClean="0"/>
              <a:t>берёза </a:t>
            </a:r>
            <a:r>
              <a:rPr smtClean="0"/>
              <a:t> и </a:t>
            </a:r>
            <a:r>
              <a:rPr i="1" smtClean="0"/>
              <a:t>осина</a:t>
            </a:r>
            <a:endParaRPr lang="ru-RU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Из птиц водятся: </a:t>
            </a:r>
            <a:r>
              <a:rPr i="1" smtClean="0"/>
              <a:t>тетерев, глухарь, рябчик, дятел, синица, снегирь</a:t>
            </a:r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35718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 Из зверей тайги характерны </a:t>
            </a:r>
            <a:r>
              <a:rPr i="1" smtClean="0"/>
              <a:t>лось, олень, медведь, рысь, росомаха, волк, лисица, белка, куница, норка, бобёр, ондатра, бурундук, заяц.</a:t>
            </a:r>
            <a:endParaRPr lang="ru-RU" i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smtClean="0"/>
              <a:t>Из арктических млекопитающих обычны </a:t>
            </a:r>
            <a:r>
              <a:rPr i="1" smtClean="0"/>
              <a:t>белый медведь, морж, кольчатая нерпа, гренландский тюлень, северный олень</a:t>
            </a:r>
            <a:endParaRPr lang="ru-RU" i="1" dirty="0"/>
          </a:p>
        </p:txBody>
      </p:sp>
    </p:spTree>
  </p:cSld>
  <p:clrMapOvr>
    <a:masterClrMapping/>
  </p:clrMapOvr>
  <p:transition advTm="152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hoto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/>
          <a:srcRect l="200" r="200"/>
          <a:stretch>
            <a:fillRect/>
          </a:stretch>
        </p:blipFill>
        <p:spPr bwMode="auto">
          <a:xfrm>
            <a:off x="0" y="4095754"/>
            <a:ext cx="1928794" cy="25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3929058" y="592933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i="1" smtClean="0"/>
              <a:t>Орлов</a:t>
            </a:r>
            <a:r>
              <a:rPr sz="2400" smtClean="0"/>
              <a:t> </a:t>
            </a:r>
            <a:r>
              <a:rPr sz="2400" i="1" smtClean="0"/>
              <a:t>Игорь Анатольевич</a:t>
            </a:r>
            <a:endParaRPr lang="ru-RU" sz="2400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6042" y="5643578"/>
            <a:ext cx="4717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2000" i="1" smtClean="0"/>
              <a:t>Губернатор Архангельской области</a:t>
            </a:r>
            <a:endParaRPr lang="ru-RU" sz="2000" i="1" dirty="0"/>
          </a:p>
        </p:txBody>
      </p:sp>
      <p:pic>
        <p:nvPicPr>
          <p:cNvPr id="22" name="Picture 3" descr="C:\Documents and Settings\наташа\Рабочий стол\150px-Order_of_Lenin_typ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06" y="142852"/>
            <a:ext cx="928694" cy="1684031"/>
          </a:xfrm>
          <a:prstGeom prst="rect">
            <a:avLst/>
          </a:prstGeom>
          <a:noFill/>
        </p:spPr>
      </p:pic>
    </p:spTree>
  </p:cSld>
  <p:clrMapOvr>
    <a:masterClrMapping/>
  </p:clrMapOvr>
  <p:transition advTm="5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5736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Архангельская область обладает развитой </a:t>
            </a:r>
            <a:r>
              <a:rPr b="1" smtClean="0">
                <a:solidFill>
                  <a:srgbClr val="0070C0"/>
                </a:solidFill>
              </a:rPr>
              <a:t>рыбной</a:t>
            </a:r>
            <a:r>
              <a:rPr smtClean="0">
                <a:solidFill>
                  <a:srgbClr val="0070C0"/>
                </a:solidFill>
              </a:rPr>
              <a:t> </a:t>
            </a:r>
            <a:r>
              <a:rPr smtClean="0"/>
              <a:t>(Архангельский траловый флот), </a:t>
            </a:r>
            <a:r>
              <a:rPr b="1" smtClean="0">
                <a:solidFill>
                  <a:srgbClr val="0070C0"/>
                </a:solidFill>
              </a:rPr>
              <a:t>лесной, деревообрабатывающей </a:t>
            </a:r>
            <a:r>
              <a:rPr smtClean="0"/>
              <a:t>(Соломбальский лесопильно-деревообрабатывающий комбинат) и </a:t>
            </a:r>
            <a:r>
              <a:rPr b="1" smtClean="0">
                <a:solidFill>
                  <a:srgbClr val="0070C0"/>
                </a:solidFill>
              </a:rPr>
              <a:t>целлюлозно-бумажной</a:t>
            </a:r>
            <a:r>
              <a:rPr smtClean="0">
                <a:solidFill>
                  <a:srgbClr val="0070C0"/>
                </a:solidFill>
              </a:rPr>
              <a:t> промышленностью </a:t>
            </a:r>
            <a:r>
              <a:rPr smtClean="0"/>
              <a:t>(Котласский целлюлозно-бумажный комбинат, Котласский химический завод, Архангельский ЦБК, Соломбальский целлюлозно-бумажный комбинат), </a:t>
            </a:r>
            <a:r>
              <a:rPr b="1" smtClean="0">
                <a:solidFill>
                  <a:srgbClr val="0070C0"/>
                </a:solidFill>
              </a:rPr>
              <a:t>имеется машиностроение </a:t>
            </a:r>
            <a:r>
              <a:rPr smtClean="0"/>
              <a:t>(ПО «Севмаш», ЦС «Звёздочка», Котласский электромеханический завод, Соломбальский машиностроительный завод), выполняющее оборонный заказ и обслуживающее ту же рыбную и деревообрабатывающую промышленности.</a:t>
            </a:r>
            <a:endParaRPr lang="ru-RU" dirty="0"/>
          </a:p>
        </p:txBody>
      </p:sp>
      <p:pic>
        <p:nvPicPr>
          <p:cNvPr id="8" name="Рисунок 7" descr="800px-Дымовые_трубы_ТЭЦ_Котласского_ЦБ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14290"/>
            <a:ext cx="3428992" cy="1709051"/>
          </a:xfrm>
          <a:prstGeom prst="rect">
            <a:avLst/>
          </a:prstGeom>
        </p:spPr>
      </p:pic>
      <p:pic>
        <p:nvPicPr>
          <p:cNvPr id="9" name="Рисунок 8" descr="4RIA-408983-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430" y="4143380"/>
            <a:ext cx="4291570" cy="2500306"/>
          </a:xfrm>
          <a:prstGeom prst="rect">
            <a:avLst/>
          </a:prstGeom>
        </p:spPr>
      </p:pic>
      <p:pic>
        <p:nvPicPr>
          <p:cNvPr id="10" name="Рисунок 9" descr="флот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714884"/>
            <a:ext cx="3000396" cy="1740230"/>
          </a:xfrm>
          <a:prstGeom prst="rect">
            <a:avLst/>
          </a:prstGeom>
        </p:spPr>
      </p:pic>
      <p:pic>
        <p:nvPicPr>
          <p:cNvPr id="11" name="Рисунок 10" descr="tfvkukyemysjbt bdywizw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0"/>
            <a:ext cx="3143272" cy="1928802"/>
          </a:xfrm>
          <a:prstGeom prst="rect">
            <a:avLst/>
          </a:prstGeom>
        </p:spPr>
      </p:pic>
    </p:spTree>
  </p:cSld>
  <p:clrMapOvr>
    <a:masterClrMapping/>
  </p:clrMapOvr>
  <p:transition advTm="82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357166"/>
            <a:ext cx="40005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Область расположена в зоне рискованного земледелия. Основными культурами являются </a:t>
            </a:r>
            <a:r>
              <a:rPr smtClean="0">
                <a:solidFill>
                  <a:srgbClr val="0070C0"/>
                </a:solidFill>
              </a:rPr>
              <a:t>картофель </a:t>
            </a:r>
            <a:r>
              <a:rPr smtClean="0"/>
              <a:t>и </a:t>
            </a:r>
            <a:r>
              <a:rPr smtClean="0">
                <a:solidFill>
                  <a:srgbClr val="0070C0"/>
                </a:solidFill>
              </a:rPr>
              <a:t>овощи</a:t>
            </a:r>
            <a:r>
              <a:rPr smtClean="0"/>
              <a:t>. Растениеводство ориентировано на удовлетворение потребностей области, главный сельскохозяйственный район расположен на юге области.</a:t>
            </a:r>
          </a:p>
          <a:p>
            <a:endParaRPr smtClean="0"/>
          </a:p>
          <a:p>
            <a:r>
              <a:rPr smtClean="0"/>
              <a:t>Ведущая отрасль животноводства — </a:t>
            </a:r>
            <a:r>
              <a:rPr smtClean="0">
                <a:solidFill>
                  <a:srgbClr val="0070C0"/>
                </a:solidFill>
              </a:rPr>
              <a:t>молочно-мясное скотоводство. </a:t>
            </a:r>
            <a:r>
              <a:rPr smtClean="0"/>
              <a:t>Именно в Архангельской области была выведена и наиболее распространена высокопродуктивная холмогорская порода. В области разводят также </a:t>
            </a:r>
            <a:r>
              <a:rPr smtClean="0">
                <a:solidFill>
                  <a:srgbClr val="0070C0"/>
                </a:solidFill>
              </a:rPr>
              <a:t>свиней, овец, коз, птицу и оленей (на севере). </a:t>
            </a:r>
            <a:r>
              <a:rPr smtClean="0"/>
              <a:t>В области есть звероводство, широко </a:t>
            </a:r>
            <a:r>
              <a:rPr smtClean="0">
                <a:solidFill>
                  <a:srgbClr val="0070C0"/>
                </a:solidFill>
              </a:rPr>
              <a:t>распространен морской зверобойный промысел.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0_12d0f_4ad18bf0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97" y="0"/>
            <a:ext cx="2685603" cy="2571744"/>
          </a:xfrm>
          <a:prstGeom prst="rect">
            <a:avLst/>
          </a:prstGeom>
        </p:spPr>
      </p:pic>
      <p:pic>
        <p:nvPicPr>
          <p:cNvPr id="6" name="Рисунок 5" descr="k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2400304" cy="1800228"/>
          </a:xfrm>
          <a:prstGeom prst="rect">
            <a:avLst/>
          </a:prstGeom>
        </p:spPr>
      </p:pic>
      <p:pic>
        <p:nvPicPr>
          <p:cNvPr id="7" name="Рисунок 6" descr="12360245972284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4" y="4643446"/>
            <a:ext cx="2476496" cy="1857372"/>
          </a:xfrm>
          <a:prstGeom prst="rect">
            <a:avLst/>
          </a:prstGeom>
        </p:spPr>
      </p:pic>
      <p:pic>
        <p:nvPicPr>
          <p:cNvPr id="8" name="Рисунок 7" descr="Harvesting Alfalf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2485305" cy="1866896"/>
          </a:xfrm>
          <a:prstGeom prst="rect">
            <a:avLst/>
          </a:prstGeom>
        </p:spPr>
      </p:pic>
    </p:spTree>
  </p:cSld>
  <p:clrMapOvr>
    <a:masterClrMapping/>
  </p:clrMapOvr>
  <p:transition advTm="5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929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mtClean="0"/>
              <a:t>В 100 км севернее Архангельска на территории Приморского и Мезенского районов находятся крупнейшие в Европе месторождения алмазов (месторождение им. М. В. Ломоносова).</a:t>
            </a:r>
          </a:p>
          <a:p>
            <a:endParaRPr smtClean="0"/>
          </a:p>
          <a:p>
            <a:r>
              <a:rPr smtClean="0"/>
              <a:t>В области находятся значительные месторождения нефти и газа (Приразломное месторождение), особенно они значительны в северной части области — в Большеземельской тундре (Хыльчуюское, Инзырейское, Варандейское и др.), имеются месторождения каменного угля, огромные запасы торфа.</a:t>
            </a:r>
          </a:p>
          <a:p>
            <a:endParaRPr smtClean="0"/>
          </a:p>
          <a:p>
            <a:r>
              <a:rPr smtClean="0"/>
              <a:t>Разведаны и эксплуатируются месторождения бокситов (Иксинское в Плесецком районе).</a:t>
            </a:r>
          </a:p>
          <a:p>
            <a:endParaRPr smtClean="0"/>
          </a:p>
          <a:p>
            <a:r>
              <a:rPr smtClean="0"/>
              <a:t>Наиболее значительны месторождения гипсов (крупнейшее в стране Звозское месторождение), известняков и ангидридов.</a:t>
            </a:r>
          </a:p>
          <a:p>
            <a:endParaRPr smtClean="0"/>
          </a:p>
          <a:p>
            <a:r>
              <a:rPr smtClean="0"/>
              <a:t>В долине Онеги, на Онежском полуострове и в ряде других мест имеются многочисленные солевые источники. На юге области — в Сольвычегодске, Коряжме, Шангалах — залегают пласты каменной соли мощностью до 16 м.</a:t>
            </a:r>
          </a:p>
          <a:p>
            <a:endParaRPr smtClean="0"/>
          </a:p>
          <a:p>
            <a:r>
              <a:rPr smtClean="0"/>
              <a:t>На Новой Земле разведаны месторождения марганцевых и полиметаллических руд.</a:t>
            </a:r>
            <a:endParaRPr lang="ru-RU" dirty="0"/>
          </a:p>
        </p:txBody>
      </p:sp>
      <p:pic>
        <p:nvPicPr>
          <p:cNvPr id="5" name="Рисунок 4" descr="800px-Lomonosov_diamond_deposit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3" cy="6322261"/>
          </a:xfrm>
          <a:prstGeom prst="rect">
            <a:avLst/>
          </a:prstGeom>
        </p:spPr>
      </p:pic>
    </p:spTree>
  </p:cSld>
  <p:clrMapOvr>
    <a:masterClrMapping/>
  </p:clrMapOvr>
  <p:transition advTm="10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753</Words>
  <Application>Microsoft Office PowerPoint</Application>
  <PresentationFormat>Экран (4:3)</PresentationFormat>
  <Paragraphs>83</Paragraphs>
  <Slides>13</Slides>
  <Notes>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ClassicPhotoAlbum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2012-09-03T17:18:30Z</dcterms:created>
  <dcterms:modified xsi:type="dcterms:W3CDTF">2012-09-24T11:28:57Z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