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2" r:id="rId5"/>
    <p:sldId id="262" r:id="rId6"/>
    <p:sldId id="265" r:id="rId7"/>
    <p:sldId id="264" r:id="rId8"/>
    <p:sldId id="270" r:id="rId9"/>
    <p:sldId id="283" r:id="rId10"/>
    <p:sldId id="276" r:id="rId11"/>
    <p:sldId id="280" r:id="rId12"/>
    <p:sldId id="279" r:id="rId13"/>
    <p:sldId id="281" r:id="rId14"/>
    <p:sldId id="285" r:id="rId15"/>
    <p:sldId id="284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5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0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75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75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03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85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42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54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74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13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71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7EBC-13AF-40D4-9FC4-03E2BF59F9F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734E-EBEE-4725-8B39-E28D19756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2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870" y="3113999"/>
            <a:ext cx="8025412" cy="357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484785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Sans"/>
              </a:rPr>
              <a:t>Внедрение системы раздельного сбора твердых коммунальных отходов в муниципальных</a:t>
            </a:r>
          </a:p>
          <a:p>
            <a:pPr algn="ctr"/>
            <a:r>
              <a:rPr lang="ru-RU" sz="2000" b="1" dirty="0">
                <a:latin typeface="PT Sans"/>
              </a:rPr>
              <a:t>организациях, находящихся в ведении департамента образования Администрации города </a:t>
            </a:r>
            <a:r>
              <a:rPr lang="ru-RU" sz="2000" b="1" dirty="0" smtClean="0">
                <a:latin typeface="PT Sans"/>
              </a:rPr>
              <a:t>Архангельска</a:t>
            </a:r>
            <a:r>
              <a:rPr lang="ru-RU" sz="2000" b="1" dirty="0" smtClean="0">
                <a:solidFill>
                  <a:prstClr val="black"/>
                </a:solidFill>
                <a:latin typeface="PT Sans"/>
              </a:rPr>
              <a:t>  </a:t>
            </a:r>
            <a:endParaRPr lang="ru-RU" sz="2000" b="1" dirty="0">
              <a:solidFill>
                <a:prstClr val="black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8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>
              <a:buAutoNum type="arabicPeriod"/>
            </a:pPr>
            <a:endParaRPr lang="ru-RU" sz="1600" dirty="0"/>
          </a:p>
        </p:txBody>
      </p:sp>
      <p:pic>
        <p:nvPicPr>
          <p:cNvPr id="3079" name="Picture 7" descr="C:\Users\KoptevaOA\Desktop\По мусору\Мусор навстречу 01.09.2019\ОА\ЭБ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13" y="983791"/>
            <a:ext cx="4199876" cy="41013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949" y="5229199"/>
            <a:ext cx="792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учреждение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ЭБЛ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optevaOA\Desktop\По мусору\Мусор навстречу 01.09.2019\ОА\ЭБЛ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432" y="1512000"/>
            <a:ext cx="4611063" cy="3573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34455"/>
            <a:ext cx="28416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34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73299" y="309462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4309" y="1564196"/>
            <a:ext cx="8229600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>
              <a:buAutoNum type="arabicPeriod"/>
            </a:pPr>
            <a:endParaRPr lang="ru-RU" sz="1600" dirty="0"/>
          </a:p>
        </p:txBody>
      </p:sp>
      <p:pic>
        <p:nvPicPr>
          <p:cNvPr id="3078" name="Picture 6" descr="C:\Users\KoptevaOA\Desktop\По мусору\Мусор навстречу 01.09.2019\ОА\1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77" y="1124744"/>
            <a:ext cx="3466360" cy="2150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ptevaOA\Desktop\По мусору\Мусор навстречу 01.09.2019\ОА\СШ № 11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933056"/>
            <a:ext cx="3628587" cy="2742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ptevaOA\Desktop\По мусору\Мусор навстречу 01.09.2019\ОА\СШ № 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634" y="1057132"/>
            <a:ext cx="3850007" cy="2285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3584825"/>
            <a:ext cx="251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учреждение МБОУ СШ № 11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0" y="5558845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optevaOA\Desktop\По мусору\Мусор навстречу 01.09.2019\ОА\11 (5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67180"/>
            <a:ext cx="2088232" cy="2201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88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>
              <a:buAutoNum type="arabicPeriod"/>
            </a:pPr>
            <a:endParaRPr lang="ru-RU" sz="1600" dirty="0"/>
          </a:p>
        </p:txBody>
      </p:sp>
      <p:pic>
        <p:nvPicPr>
          <p:cNvPr id="3077" name="Picture 5" descr="C:\Users\KoptevaOA\Desktop\По мусору\Мусор навстречу 01.09.2019\ОА\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77" y="1196752"/>
            <a:ext cx="4804095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6106" y="1196752"/>
            <a:ext cx="371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учреждение МБОУ СШ № 36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KoptevaOA\Desktop\По мусору\Мусор навстречу 01.09.2019\ОА\160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700" y="3789040"/>
            <a:ext cx="3994396" cy="28643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53" y="5566600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4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>
              <a:buAutoNum type="arabicPeriod"/>
            </a:pPr>
            <a:endParaRPr lang="ru-RU" sz="1600" dirty="0"/>
          </a:p>
        </p:txBody>
      </p:sp>
      <p:pic>
        <p:nvPicPr>
          <p:cNvPr id="3076" name="Picture 4" descr="C:\Users\KoptevaOA\Desktop\По мусору\Мусор навстречу 01.09.2019\ОА\49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276" y="1268760"/>
            <a:ext cx="5476306" cy="4032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5733256"/>
            <a:ext cx="194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 49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35231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22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36524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>
              <a:buAutoNum type="arabicPeriod"/>
            </a:pP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2777036"/>
              </p:ext>
            </p:extLst>
          </p:nvPr>
        </p:nvGraphicFramePr>
        <p:xfrm>
          <a:off x="431724" y="983791"/>
          <a:ext cx="8352928" cy="490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033619"/>
                <a:gridCol w="2319309"/>
              </a:tblGrid>
              <a:tr h="108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акция "Любимый город"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 недели Всемирной акции "Мы чистим мир"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воспитанников, обучающихся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их родителей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01" marR="239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01" marR="23901" marT="0" marB="0">
                    <a:solidFill>
                      <a:schemeClr val="bg1"/>
                    </a:solidFill>
                  </a:tcPr>
                </a:tc>
              </a:tr>
              <a:tr h="810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"Детский сад – 2019"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01" marR="239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01" marR="23901" marT="0" marB="0">
                    <a:solidFill>
                      <a:schemeClr val="bg1"/>
                    </a:solidFill>
                  </a:tcPr>
                </a:tc>
              </a:tr>
              <a:tr h="2006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разработок внеурочных мероприятий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просвещению взрослого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организации раздельного сбора ТКО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участников -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воспитатели, учителя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классные руководители, педагоги дополнительного образования)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01" marR="239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01" marR="2390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39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7503" y="991059"/>
            <a:ext cx="8853741" cy="48965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организации мероприятий по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раздельному сбору твердых коммунальных отходов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включены: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 работы департамента образования на 2020 год в раздел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"Раздельный сбор твердых коммунальных отходов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ежемесячные планы департамента образования на 2020 год в рубрику "Раздельный сбор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коммунальных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отходов";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опыта работы по раздельному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коммунальных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на совещаниях заместителей руководителей и руководителей образовательных организаций (апрель, ноябрь 2020 года);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образовательных организаций в городских мероприятиях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раздельному сбору твердых коммунальных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20.12.2019 разместить планы работы по раздельному сбору твердых коммунальных отходов на сайте учреждения;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09.01.2020 направить ссылки на электронный адрес Новосельцевой А.Г.</a:t>
            </a:r>
          </a:p>
          <a:p>
            <a:pPr marL="0" indent="0" algn="just">
              <a:buNone/>
            </a:pPr>
            <a:endParaRPr lang="ru-RU" sz="1800" b="1" dirty="0" smtClean="0">
              <a:latin typeface="+mj-lt"/>
            </a:endParaRPr>
          </a:p>
          <a:p>
            <a:pPr algn="just">
              <a:buFontTx/>
              <a:buChar char="-"/>
            </a:pPr>
            <a:endParaRPr lang="ru-RU" sz="1800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7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55422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8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9972">
            <a:off x="5560430" y="1120266"/>
            <a:ext cx="2835258" cy="389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9" b="39676"/>
          <a:stretch/>
        </p:blipFill>
        <p:spPr bwMode="auto">
          <a:xfrm>
            <a:off x="3487883" y="4983446"/>
            <a:ext cx="2062335" cy="158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12"/>
          <a:stretch/>
        </p:blipFill>
        <p:spPr bwMode="auto">
          <a:xfrm>
            <a:off x="3487883" y="2528747"/>
            <a:ext cx="1957388" cy="245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5559">
            <a:off x="510936" y="1115784"/>
            <a:ext cx="2834195" cy="38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1268760"/>
            <a:ext cx="191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Sans"/>
              </a:rPr>
              <a:t>Нормативные документы</a:t>
            </a:r>
            <a:endParaRPr lang="ru-RU" b="1" dirty="0">
              <a:latin typeface="PT Sans"/>
            </a:endParaRPr>
          </a:p>
        </p:txBody>
      </p:sp>
      <p:pic>
        <p:nvPicPr>
          <p:cNvPr id="2050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49" y="5445224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ptevaOA\Desktop\По мусору\Мусор навстречу 01.09.2019\ОА\СШ № 11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242753"/>
            <a:ext cx="3237117" cy="13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49" y="5597624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52" y="5574125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49" y="5574125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8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32450"/>
            <a:ext cx="28416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1" y="964293"/>
            <a:ext cx="8781733" cy="528093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01.01.2020 все образовательные учреждения переходят на систему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раздельного сбора твердых коммунальных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01.12.2019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образовательные учреждения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подготовить нормативные документы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раздельному сбору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коммунальных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задачи: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методическую и воспитательную деятельность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раздельному сбору твердых коммунальных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новое: грамотно организовать хозяйственную деятельность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раздельному сбору твердых коммунальных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разделение, просвещение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и переработка).</a:t>
            </a:r>
          </a:p>
          <a:p>
            <a:pPr algn="just">
              <a:buFontTx/>
              <a:buChar char="-"/>
            </a:pPr>
            <a:endParaRPr lang="ru-RU" sz="2400" b="1" dirty="0" smtClean="0"/>
          </a:p>
          <a:p>
            <a:pPr algn="just">
              <a:buFontTx/>
              <a:buChar char="-"/>
            </a:pPr>
            <a:endParaRPr lang="ru-RU" b="1" dirty="0"/>
          </a:p>
          <a:p>
            <a:pPr marL="0" indent="0" algn="just">
              <a:buNone/>
            </a:pPr>
            <a:endParaRPr lang="ru-RU" b="1" dirty="0" smtClean="0">
              <a:latin typeface="+mj-lt"/>
            </a:endParaRPr>
          </a:p>
          <a:p>
            <a:pPr algn="just">
              <a:buFontTx/>
              <a:buChar char="-"/>
            </a:pPr>
            <a:endParaRPr lang="ru-RU" b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13036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56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2349" y="159806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 smtClean="0">
              <a:latin typeface="+mj-lt"/>
            </a:endParaRPr>
          </a:p>
          <a:p>
            <a:pPr algn="just">
              <a:buFontTx/>
              <a:buChar char="-"/>
            </a:pPr>
            <a:endParaRPr lang="ru-RU" b="1" dirty="0">
              <a:latin typeface="+mj-lt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294967295"/>
          </p:nvPr>
        </p:nvSpPr>
        <p:spPr>
          <a:xfrm>
            <a:off x="398848" y="983791"/>
            <a:ext cx="8676456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8"/>
          <p:cNvSpPr>
            <a:spLocks noGrp="1"/>
          </p:cNvSpPr>
          <p:nvPr>
            <p:ph sz="quarter" idx="4294967295"/>
          </p:nvPr>
        </p:nvSpPr>
        <p:spPr>
          <a:xfrm>
            <a:off x="352337" y="1556792"/>
            <a:ext cx="8428123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18.10.2019,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Архангельской области определился новый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регоператор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им стало ООО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ЭкоИнтегратор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1026" name="Picture 2" descr="C:\Users\KoptevaOA\Desktop\По мусору\4c7f6cb4e04f4a34fb2a2d700b607ea907f74110_709_473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13775"/>
            <a:ext cx="4932364" cy="30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52194"/>
            <a:ext cx="28416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56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90427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Регламент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твердыми коммунальными отходами в муниципальных учреждениях муниципального образования "Город Архангельск", находящихся в ведении департамента образования Администрации города Архангельска</a:t>
            </a:r>
            <a:r>
              <a:rPr lang="ru-RU" sz="1600" dirty="0">
                <a:latin typeface="PT Sans"/>
              </a:rPr>
              <a:t/>
            </a:r>
            <a:br>
              <a:rPr lang="ru-RU" sz="1600" dirty="0">
                <a:latin typeface="PT Sans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>
              <a:buAutoNum type="arabicPeriod"/>
            </a:pP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38350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В результате реализации процессов производственной деятельности, образованные отходы разделяются на пять классов опасности: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класс – чрезвычайно опасные. Сюда относятся отходы готовых опасных изделий, выведенных из строя (например, ртутные лампы, состоящие на 80% из стекла, на 20%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 и 0,2% ртути).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класс – высоко опасные. Ко второму классу также относятся одни из продуктов длительного периода распада, готовая продукция, вышедшая из строя (например, аккумуляторы, элементы питания).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класс – умеренно опасные. К умеренно опасным отходам можно отнести неорганические и органические кислоты и другие химические реагенты, используемые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процессе.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класс – малоопасные. К четвертому классу относятся разнообразные виды отходов, в их состав входит как отходы потребления, так и производственные. Определить точный химический состав такого типа отходов невозможно, поскольку он может быть максимально разнообразен.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класс – неопасные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результате реализации образовательного процесса образуются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накапливаются отходы </a:t>
            </a:r>
            <a:r>
              <a:rPr lang="en-US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 опасности, которые в обязательном порядке должны быть учтены и документально зарегистрированы для дальнейшей утилизации.</a:t>
            </a:r>
          </a:p>
          <a:p>
            <a:pPr fontAlgn="base"/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Отходы </a:t>
            </a:r>
            <a:r>
              <a:rPr lang="en-US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опасности собираются раздельно. Для этого в учебных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кабинетах</a:t>
            </a:r>
          </a:p>
          <a:p>
            <a:pPr fontAlgn="base"/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рекреациях устанавливаются три типа урн: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урна синего цвета для сбора бумажных отходов и картона;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урна желтого цвета для сбора пластика пригодного для вторичной переработки;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урна серого цвета для сбора отходов, не подлежащих вторичной переработке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(пищевые отходы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упаковка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Тетрапак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пластик и т.п.).</a:t>
            </a:r>
          </a:p>
          <a:p>
            <a:pPr fontAlgn="base"/>
            <a:endParaRPr lang="ru-RU" sz="1200" dirty="0"/>
          </a:p>
          <a:p>
            <a:pPr fontAlgn="base"/>
            <a:endParaRPr lang="ru-RU" sz="1200" dirty="0"/>
          </a:p>
        </p:txBody>
      </p:sp>
      <p:pic>
        <p:nvPicPr>
          <p:cNvPr id="10" name="Picture 5" descr="https://i.pinimg.com/originals/18/e6/ea/18e6ea478a5fbc874f63eb2064e86d3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9"/>
          <a:stretch/>
        </p:blipFill>
        <p:spPr bwMode="auto">
          <a:xfrm>
            <a:off x="6876256" y="4719296"/>
            <a:ext cx="2206432" cy="204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9121" y="952959"/>
            <a:ext cx="8853740" cy="45703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образовательного учреждения по раздельному сбору твердых коммунальных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</a:p>
          <a:p>
            <a:pPr marL="0" indent="0" algn="ctr">
              <a:buNone/>
            </a:pPr>
            <a:r>
              <a:rPr lang="ru-RU" sz="1600" dirty="0" smtClean="0">
                <a:latin typeface="PT Sans"/>
              </a:rPr>
              <a:t> </a:t>
            </a:r>
            <a:endParaRPr lang="ru-RU" sz="1600" dirty="0">
              <a:latin typeface="PT Sans"/>
            </a:endParaRPr>
          </a:p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939927"/>
              </p:ext>
            </p:extLst>
          </p:nvPr>
        </p:nvGraphicFramePr>
        <p:xfrm>
          <a:off x="181317" y="1196752"/>
          <a:ext cx="8853741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841"/>
                <a:gridCol w="1292900"/>
              </a:tblGrid>
              <a:tr h="26914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Sans"/>
                        </a:rPr>
                        <a:t>Мероприятия</a:t>
                      </a:r>
                      <a:endParaRPr lang="ru-RU" sz="1200" b="1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Sans"/>
                        </a:rPr>
                        <a:t>Сроки</a:t>
                      </a:r>
                      <a:endParaRPr lang="ru-RU" sz="1200" b="1" dirty="0">
                        <a:latin typeface="PT Sans"/>
                      </a:endParaRPr>
                    </a:p>
                  </a:txBody>
                  <a:tcPr/>
                </a:tc>
              </a:tr>
              <a:tr h="269145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Регламент по раздельному сбору твердых коммунальных отходов на уровне учреждения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01.12.2019 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145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Утвердить Регламент приказом руководителя учреждения  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01.12.2019 </a:t>
                      </a:r>
                      <a:endParaRPr lang="ru-RU" sz="1200" b="0" kern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145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Проанализировать наличие и необходимость в инфраструктуре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01.12.2019 </a:t>
                      </a:r>
                      <a:endParaRPr lang="ru-RU" sz="1200" b="0" kern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8574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Составить план работы на 2020 год по раздельному сбору твердых коммунальных отходов с последующим отражением в ежемесячном плане работы  ОУ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15.12.2019 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145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Разместить планы по раздельному сбору твердых коммунальных отходов на сайте образовательного учреждения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20.12.2019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145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Заключить договор с компанией(</a:t>
                      </a:r>
                      <a:r>
                        <a:rPr lang="ru-RU" sz="1200" b="0" kern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ями</a:t>
                      </a: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установку контейнеров и вывоз вторсырья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15.01.2020 </a:t>
                      </a:r>
                      <a:endParaRPr lang="ru-RU" sz="1200" b="0" kern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8574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необходимости установить контейнерную площадку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необходимости</a:t>
                      </a:r>
                    </a:p>
                  </a:txBody>
                  <a:tcPr/>
                </a:tc>
              </a:tr>
              <a:tr h="448574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Оснастить инфраструктуру внутри и снаружи учреждения с нанесением маркировки о собираемых фракциях отходов (в соответствии с Регламентом)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01.01.2020 </a:t>
                      </a:r>
                      <a:endParaRPr lang="ru-RU" sz="1200" b="0" kern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4928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Информировать  ежемесячно воспитанников, учащихся, сотрудников, родителей о системе  раздельного сбора твердых коммунальных отходов в учреждении: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инструктаж обслуживающего персонала;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инструктаж педагогов;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разъяснительная работа с воспитанниками и обучающимися;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разъяснительная работа на родительских собраниях</a:t>
                      </a:r>
                      <a:endParaRPr lang="ru-RU" sz="11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30.12.2019,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ежемесячно </a:t>
                      </a:r>
                      <a:endParaRPr lang="ru-RU" sz="1200" b="0" kern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8574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 размещать на сайте учреждения в рубрике "Мы за чистый город!" информацию о проведенной работе по раздельному сбору твердых коммунальных отходов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8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Руководителям окружных ресурсных центров запланировать мероприятия на 2020 год по вопросу раздельного сбора твердых коммунальных отходов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01.12.2019 </a:t>
                      </a:r>
                      <a:endParaRPr lang="ru-RU" sz="1200" b="0" kern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8574">
                <a:tc>
                  <a:txBody>
                    <a:bodyPr/>
                    <a:lstStyle/>
                    <a:p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Направить ссылки  с</a:t>
                      </a:r>
                      <a:r>
                        <a:rPr lang="ru-RU" sz="1200" b="0" kern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сайта учреждения рубрики </a:t>
                      </a:r>
                      <a:r>
                        <a:rPr lang="ru-RU" sz="1200" b="0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"Мы за чистый город!" </a:t>
                      </a:r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(Новосельцевой А.Г.)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09.01.2020</a:t>
                      </a:r>
                      <a:endParaRPr lang="ru-RU" sz="1200" b="0" kern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09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>
              <a:buAutoNum type="arabicPeriod"/>
            </a:pP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6764921"/>
              </p:ext>
            </p:extLst>
          </p:nvPr>
        </p:nvGraphicFramePr>
        <p:xfrm>
          <a:off x="323528" y="1791400"/>
          <a:ext cx="8352928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5616624"/>
              </a:tblGrid>
              <a:tr h="48547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осуществляющие вывоз вторсырья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вторичного сырья, вывозимые организацией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5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Экоресурс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макулатура, полиэтилен,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пластик, стекло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18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 плюс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макулатура, полиэтилен,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пластик, стекло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0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АМПК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макулатура, полиэтилен,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пластик, стекло, полипропиленовые мешки, алюминиевая банка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094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Экология-Норд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макулатура, полиэтилен,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пластик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1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СП-Полимер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полиэтилен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1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Вторсырье</a:t>
                      </a:r>
                      <a:r>
                        <a:rPr lang="ru-RU" sz="2000" b="1" kern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макулатура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1052736"/>
            <a:ext cx="885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организаций, осуществляющих  деятельность в сфере обращения с вторичными отходами на территории Архангельской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537"/>
            <a:ext cx="2719766" cy="181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41" y="5445224"/>
            <a:ext cx="28416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09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99937"/>
            <a:ext cx="8229600" cy="58379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для раздельного мусора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</a:t>
            </a:r>
            <a:endParaRPr lang="ru-RU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88" y="1170858"/>
            <a:ext cx="1527572" cy="196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439" y="4143530"/>
            <a:ext cx="1980036" cy="198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62099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352" y="3809784"/>
            <a:ext cx="1574328" cy="157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59309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4673" y="4031002"/>
            <a:ext cx="1184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5263" y="5184057"/>
            <a:ext cx="1358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074" y="314418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257" y="397345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513" y="4667768"/>
            <a:ext cx="1098470" cy="109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263" y="1554071"/>
            <a:ext cx="1692744" cy="16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19516" y="3190349"/>
            <a:ext cx="235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Биоразлагаемые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пакеты для мусора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456" y="1170858"/>
            <a:ext cx="3687470" cy="138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KoptevaOA\Desktop\По мусору\Мусор навстречу 01.09.2019\ОА\Мы за чистый город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88" y="5613629"/>
            <a:ext cx="2840558" cy="12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48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5" y="5858826"/>
            <a:ext cx="2224645" cy="95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64560"/>
            <a:ext cx="2195562" cy="11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29268">
            <a:off x="387244" y="4348947"/>
            <a:ext cx="2118188" cy="114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01036">
            <a:off x="49379" y="3133857"/>
            <a:ext cx="1885812" cy="10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5"/>
          <a:stretch/>
        </p:blipFill>
        <p:spPr>
          <a:xfrm>
            <a:off x="392349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82" y="191635"/>
            <a:ext cx="1871663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6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7504" y="1600201"/>
            <a:ext cx="74888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28922"/>
            <a:ext cx="764537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01.09.2019 на территории города определены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"пилотных" учреждений: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учреждение муниципального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образования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"Город Архангельск" "Детский сад комбинированного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вида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11 "Полянка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учреждение муниципального образования "Город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Архангельск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"Детский сад комбинированного вида № 173 "Подснежник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муниципального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образования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Архангельск" "Средняя школа № 11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"Город Архангельск" "Средняя школа № 36 имени Героя Советского Союза П.В. Усова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"Город Архангельск" "Эколого-биологический лицей имени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Н.П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Лаверова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муниципальное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муниципального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"Город Архангельск" "Средняя школа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60"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5"/>
            <a:ext cx="1796038" cy="9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481" y="2708920"/>
            <a:ext cx="1785009" cy="9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054" y="4467173"/>
            <a:ext cx="1839764" cy="99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02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1096</Words>
  <Application>Microsoft Office PowerPoint</Application>
  <PresentationFormat>Экран (4:3)</PresentationFormat>
  <Paragraphs>189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       Примерный Регламент обращения с твердыми коммунальными отходами в муниципальных учреждениях муниципального образования "Город Архангельск", находящихся в ведении департамента образования Администрации города Архангельска  </vt:lpstr>
      <vt:lpstr> </vt:lpstr>
      <vt:lpstr> </vt:lpstr>
      <vt:lpstr>   Все для раздельного мусора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Владимировна Соколова</dc:creator>
  <cp:lastModifiedBy>Марина Владимировна</cp:lastModifiedBy>
  <cp:revision>60</cp:revision>
  <cp:lastPrinted>2019-11-11T09:15:25Z</cp:lastPrinted>
  <dcterms:created xsi:type="dcterms:W3CDTF">2019-10-09T05:35:09Z</dcterms:created>
  <dcterms:modified xsi:type="dcterms:W3CDTF">2020-01-10T10:37:31Z</dcterms:modified>
</cp:coreProperties>
</file>