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4E52DA-3CA6-4E06-B2A5-08C39E337000}" type="doc">
      <dgm:prSet loTypeId="urn:microsoft.com/office/officeart/2005/8/layout/h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83EFBBF-BF7E-40B3-B288-4CCCF103DFF6}">
      <dgm:prSet phldrT="[Текст]" phldr="0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ru-RU" sz="1800" b="1" dirty="0">
              <a:solidFill>
                <a:schemeClr val="tx2"/>
              </a:solidFill>
              <a:latin typeface="Calibri"/>
            </a:rPr>
            <a:t>Эффективность</a:t>
          </a:r>
          <a:r>
            <a:rPr lang="ru-RU" sz="18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 ВСОКО</a:t>
          </a:r>
          <a:r>
            <a:rPr lang="ru-RU" sz="1800" b="1" dirty="0">
              <a:solidFill>
                <a:schemeClr val="tx2"/>
              </a:solidFill>
              <a:latin typeface="Calibri"/>
            </a:rPr>
            <a:t> зависит</a:t>
          </a:r>
          <a:r>
            <a:rPr lang="ru-RU" sz="18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:</a:t>
          </a:r>
          <a:endParaRPr lang="ru-RU" sz="1800" b="1" dirty="0">
            <a:solidFill>
              <a:schemeClr val="tx2"/>
            </a:solidFill>
          </a:endParaRPr>
        </a:p>
      </dgm:t>
    </dgm:pt>
    <dgm:pt modelId="{63ACCA97-6401-4653-854C-FB041AA8774C}" type="parTrans" cxnId="{C741B774-2EAD-4545-A876-D4076D08ECD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83914B4-2EDE-4A2E-AA83-1F2BE298362D}" type="sibTrans" cxnId="{C741B774-2EAD-4545-A876-D4076D08ECDC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25438FDF-1A90-47C2-AF94-63B1E003B05F}">
      <dgm:prSet phldrT="[Текст]"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600" dirty="0">
              <a:solidFill>
                <a:schemeClr val="tx2"/>
              </a:solidFill>
              <a:latin typeface="Calibri"/>
            </a:rPr>
            <a:t>От системности решений, положенных в основу локального нормативного регулирования;</a:t>
          </a:r>
          <a:endParaRPr lang="ru-RU" sz="1600" dirty="0">
            <a:solidFill>
              <a:schemeClr val="tx2"/>
            </a:solidFill>
          </a:endParaRPr>
        </a:p>
      </dgm:t>
    </dgm:pt>
    <dgm:pt modelId="{B5760967-4AB7-4946-A943-B133BA2D9C2E}" type="parTrans" cxnId="{1398C1FE-26D5-4017-87F4-CB9DB1356F3A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F8119AB-8D53-4410-A98D-4DB35BBBFFD0}" type="sibTrans" cxnId="{1398C1FE-26D5-4017-87F4-CB9DB1356F3A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42D54981-9D7E-4E26-BC78-DFEB3E56C56F}">
      <dgm:prSet phldrT="[Текст]"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600" dirty="0">
              <a:solidFill>
                <a:schemeClr val="tx2"/>
              </a:solidFill>
              <a:latin typeface="Calibri"/>
            </a:rPr>
            <a:t>Профессиональной компетентности лиц коллективно-распределенного субъекта ВСОКО;</a:t>
          </a:r>
          <a:endParaRPr lang="ru-RU" sz="1600" dirty="0">
            <a:solidFill>
              <a:schemeClr val="tx2"/>
            </a:solidFill>
          </a:endParaRPr>
        </a:p>
      </dgm:t>
    </dgm:pt>
    <dgm:pt modelId="{E17D2F6A-93CF-4B19-AC5F-67591C42940A}" type="parTrans" cxnId="{2CE86B28-086B-4058-9B48-2F02250A17D2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C2F17A3B-E8E0-48BF-8CB9-3931E2248450}" type="sibTrans" cxnId="{2CE86B28-086B-4058-9B48-2F02250A17D2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27175AF-79E6-4E66-B2F6-38D8DC7DFFC9}">
      <dgm:prSet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600" dirty="0">
              <a:solidFill>
                <a:schemeClr val="tx2"/>
              </a:solidFill>
              <a:latin typeface="Calibri"/>
            </a:rPr>
            <a:t>Мобильность и открытость изменениям в части локальных норм и используемых процедур </a:t>
          </a:r>
          <a:r>
            <a:rPr lang="ru-RU" sz="1600" b="1" dirty="0">
              <a:solidFill>
                <a:schemeClr val="tx2"/>
              </a:solidFill>
              <a:latin typeface="Calibri"/>
            </a:rPr>
            <a:t>ВСОКО</a:t>
          </a:r>
        </a:p>
      </dgm:t>
    </dgm:pt>
    <dgm:pt modelId="{A5E18B14-003D-43DF-BDE4-20CF52727417}" type="parTrans" cxnId="{BCC23AC7-C84D-44BD-A352-AFE20D6E6CA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7672A38B-664A-487F-9F4C-755295F60063}" type="sibTrans" cxnId="{BCC23AC7-C84D-44BD-A352-AFE20D6E6CA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45259F4-AEF7-4CF1-ABF1-F549CE44364C}">
      <dgm:prSet phldr="0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ru-RU" sz="1800" b="1" dirty="0">
              <a:solidFill>
                <a:schemeClr val="tx2"/>
              </a:solidFill>
              <a:latin typeface="Calibri"/>
            </a:rPr>
            <a:t>Результаты ВСОКО - основа информационно-аналитических данных:</a:t>
          </a:r>
        </a:p>
      </dgm:t>
    </dgm:pt>
    <dgm:pt modelId="{1F7C4E8D-82CE-475D-A7A3-8EA3359B1FCD}" type="parTrans" cxnId="{C6B93810-CD88-4B2B-BA47-4C75EB66E0D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D673DEA6-02DA-4CB6-8A58-649B40EBFB75}" type="sibTrans" cxnId="{C6B93810-CD88-4B2B-BA47-4C75EB66E0D6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6B75203-51F1-43AC-95AF-496A59E17D03}">
      <dgm:prSet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800" dirty="0">
              <a:solidFill>
                <a:schemeClr val="tx2"/>
              </a:solidFill>
              <a:latin typeface="Calibri"/>
            </a:rPr>
            <a:t>Для отчета о самообследовании;</a:t>
          </a:r>
        </a:p>
      </dgm:t>
    </dgm:pt>
    <dgm:pt modelId="{045C46B8-390B-4C4A-BCDD-575203ACC95B}" type="parTrans" cxnId="{46476AE9-5B83-4CDC-9EEF-5C40843B7DBA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D12F8EB-0F24-4702-8876-0C3B9A12D863}" type="sibTrans" cxnId="{46476AE9-5B83-4CDC-9EEF-5C40843B7DBA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37A2B9F7-3555-4A98-A7E5-1E58586CE594}">
      <dgm:prSet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800" dirty="0">
              <a:solidFill>
                <a:schemeClr val="tx2"/>
              </a:solidFill>
              <a:latin typeface="Calibri"/>
            </a:rPr>
            <a:t>Справок по результатам контроля;</a:t>
          </a:r>
        </a:p>
      </dgm:t>
    </dgm:pt>
    <dgm:pt modelId="{10522D57-C2C0-4A2F-81AA-F34863E1CB5D}" type="parTrans" cxnId="{3C46BB38-77D6-4DFA-8FA0-0CAFE01143FE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842C1E8A-BAD1-4F39-B93C-5AF2229D945C}" type="sibTrans" cxnId="{3C46BB38-77D6-4DFA-8FA0-0CAFE01143FE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41BD34AD-F1A4-4BBB-9B20-2A8C3C960898}">
      <dgm:prSet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1800" dirty="0">
              <a:solidFill>
                <a:schemeClr val="tx2"/>
              </a:solidFill>
              <a:latin typeface="Calibri"/>
            </a:rPr>
            <a:t>Аналитических отчетов по проведенным школой мониторингам</a:t>
          </a:r>
        </a:p>
      </dgm:t>
    </dgm:pt>
    <dgm:pt modelId="{17B9DAE5-4EC0-4375-B372-DCF1487DB38C}" type="parTrans" cxnId="{9C6A5336-121F-4D26-AB36-3428AE51FAB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FC401DC-FAA1-489A-89FB-155C967C9BC4}" type="sibTrans" cxnId="{9C6A5336-121F-4D26-AB36-3428AE51FAB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25636E2F-79E8-432B-8B8F-874E3B0E29EF}" type="pres">
      <dgm:prSet presAssocID="{304E52DA-3CA6-4E06-B2A5-08C39E3370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52C37D-5D98-451A-9E98-1F8A6634B364}" type="pres">
      <dgm:prSet presAssocID="{083EFBBF-BF7E-40B3-B288-4CCCF103DFF6}" presName="composite" presStyleCnt="0"/>
      <dgm:spPr/>
    </dgm:pt>
    <dgm:pt modelId="{AC01A64F-8C57-4612-B695-CB0D3278C2BD}" type="pres">
      <dgm:prSet presAssocID="{083EFBBF-BF7E-40B3-B288-4CCCF103DFF6}" presName="parTx" presStyleLbl="alignNode1" presStyleIdx="0" presStyleCnt="2" custScaleX="1102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A0066-8E15-48EA-A183-205CA5CC5F1E}" type="pres">
      <dgm:prSet presAssocID="{083EFBBF-BF7E-40B3-B288-4CCCF103DFF6}" presName="desTx" presStyleLbl="alignAccFollowNode1" presStyleIdx="0" presStyleCnt="2" custScaleX="110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E47B8C-6AA7-49A3-959D-885AEA39EBE2}" type="pres">
      <dgm:prSet presAssocID="{B83914B4-2EDE-4A2E-AA83-1F2BE298362D}" presName="space" presStyleCnt="0"/>
      <dgm:spPr/>
    </dgm:pt>
    <dgm:pt modelId="{A9A8D368-ECDB-41A3-8310-DDD30D83EE8F}" type="pres">
      <dgm:prSet presAssocID="{045259F4-AEF7-4CF1-ABF1-F549CE44364C}" presName="composite" presStyleCnt="0"/>
      <dgm:spPr/>
    </dgm:pt>
    <dgm:pt modelId="{A90AC037-3EBE-4C29-A409-7C9FFD2DBAAB}" type="pres">
      <dgm:prSet presAssocID="{045259F4-AEF7-4CF1-ABF1-F549CE44364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89755-C3AC-480B-BC4C-772A173ECBBB}" type="pres">
      <dgm:prSet presAssocID="{045259F4-AEF7-4CF1-ABF1-F549CE44364C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C23AC7-C84D-44BD-A352-AFE20D6E6CA7}" srcId="{083EFBBF-BF7E-40B3-B288-4CCCF103DFF6}" destId="{B27175AF-79E6-4E66-B2F6-38D8DC7DFFC9}" srcOrd="2" destOrd="0" parTransId="{A5E18B14-003D-43DF-BDE4-20CF52727417}" sibTransId="{7672A38B-664A-487F-9F4C-755295F60063}"/>
    <dgm:cxn modelId="{89886AA3-128A-48AD-B98D-BBF01FE7D51C}" type="presOf" srcId="{42D54981-9D7E-4E26-BC78-DFEB3E56C56F}" destId="{CA5A0066-8E15-48EA-A183-205CA5CC5F1E}" srcOrd="0" destOrd="1" presId="urn:microsoft.com/office/officeart/2005/8/layout/hList1"/>
    <dgm:cxn modelId="{46476AE9-5B83-4CDC-9EEF-5C40843B7DBA}" srcId="{045259F4-AEF7-4CF1-ABF1-F549CE44364C}" destId="{06B75203-51F1-43AC-95AF-496A59E17D03}" srcOrd="0" destOrd="0" parTransId="{045C46B8-390B-4C4A-BCDD-575203ACC95B}" sibTransId="{BD12F8EB-0F24-4702-8876-0C3B9A12D863}"/>
    <dgm:cxn modelId="{C6B93810-CD88-4B2B-BA47-4C75EB66E0D6}" srcId="{304E52DA-3CA6-4E06-B2A5-08C39E337000}" destId="{045259F4-AEF7-4CF1-ABF1-F549CE44364C}" srcOrd="1" destOrd="0" parTransId="{1F7C4E8D-82CE-475D-A7A3-8EA3359B1FCD}" sibTransId="{D673DEA6-02DA-4CB6-8A58-649B40EBFB75}"/>
    <dgm:cxn modelId="{C741B774-2EAD-4545-A876-D4076D08ECDC}" srcId="{304E52DA-3CA6-4E06-B2A5-08C39E337000}" destId="{083EFBBF-BF7E-40B3-B288-4CCCF103DFF6}" srcOrd="0" destOrd="0" parTransId="{63ACCA97-6401-4653-854C-FB041AA8774C}" sibTransId="{B83914B4-2EDE-4A2E-AA83-1F2BE298362D}"/>
    <dgm:cxn modelId="{9C6A5336-121F-4D26-AB36-3428AE51FAB7}" srcId="{045259F4-AEF7-4CF1-ABF1-F549CE44364C}" destId="{41BD34AD-F1A4-4BBB-9B20-2A8C3C960898}" srcOrd="2" destOrd="0" parTransId="{17B9DAE5-4EC0-4375-B372-DCF1487DB38C}" sibTransId="{0FC401DC-FAA1-489A-89FB-155C967C9BC4}"/>
    <dgm:cxn modelId="{83EC2B49-0537-49FF-B9CC-291F1FA75E38}" type="presOf" srcId="{41BD34AD-F1A4-4BBB-9B20-2A8C3C960898}" destId="{DCC89755-C3AC-480B-BC4C-772A173ECBBB}" srcOrd="0" destOrd="2" presId="urn:microsoft.com/office/officeart/2005/8/layout/hList1"/>
    <dgm:cxn modelId="{2CE86B28-086B-4058-9B48-2F02250A17D2}" srcId="{083EFBBF-BF7E-40B3-B288-4CCCF103DFF6}" destId="{42D54981-9D7E-4E26-BC78-DFEB3E56C56F}" srcOrd="1" destOrd="0" parTransId="{E17D2F6A-93CF-4B19-AC5F-67591C42940A}" sibTransId="{C2F17A3B-E8E0-48BF-8CB9-3931E2248450}"/>
    <dgm:cxn modelId="{CBD0AE7D-A093-4E8F-86FB-7F5E3C59BC8C}" type="presOf" srcId="{083EFBBF-BF7E-40B3-B288-4CCCF103DFF6}" destId="{AC01A64F-8C57-4612-B695-CB0D3278C2BD}" srcOrd="0" destOrd="0" presId="urn:microsoft.com/office/officeart/2005/8/layout/hList1"/>
    <dgm:cxn modelId="{477D4A99-9CC8-4225-B82F-D95127606128}" type="presOf" srcId="{25438FDF-1A90-47C2-AF94-63B1E003B05F}" destId="{CA5A0066-8E15-48EA-A183-205CA5CC5F1E}" srcOrd="0" destOrd="0" presId="urn:microsoft.com/office/officeart/2005/8/layout/hList1"/>
    <dgm:cxn modelId="{1398C1FE-26D5-4017-87F4-CB9DB1356F3A}" srcId="{083EFBBF-BF7E-40B3-B288-4CCCF103DFF6}" destId="{25438FDF-1A90-47C2-AF94-63B1E003B05F}" srcOrd="0" destOrd="0" parTransId="{B5760967-4AB7-4946-A943-B133BA2D9C2E}" sibTransId="{0F8119AB-8D53-4410-A98D-4DB35BBBFFD0}"/>
    <dgm:cxn modelId="{7143BB5A-6CD9-451C-9E18-5D90446C44AB}" type="presOf" srcId="{304E52DA-3CA6-4E06-B2A5-08C39E337000}" destId="{25636E2F-79E8-432B-8B8F-874E3B0E29EF}" srcOrd="0" destOrd="0" presId="urn:microsoft.com/office/officeart/2005/8/layout/hList1"/>
    <dgm:cxn modelId="{8C62E406-0DAE-4C1C-B3C8-41A632A5EEBD}" type="presOf" srcId="{37A2B9F7-3555-4A98-A7E5-1E58586CE594}" destId="{DCC89755-C3AC-480B-BC4C-772A173ECBBB}" srcOrd="0" destOrd="1" presId="urn:microsoft.com/office/officeart/2005/8/layout/hList1"/>
    <dgm:cxn modelId="{E9CD65F3-B190-4F40-A1EE-4AC4D52E63FB}" type="presOf" srcId="{045259F4-AEF7-4CF1-ABF1-F549CE44364C}" destId="{A90AC037-3EBE-4C29-A409-7C9FFD2DBAAB}" srcOrd="0" destOrd="0" presId="urn:microsoft.com/office/officeart/2005/8/layout/hList1"/>
    <dgm:cxn modelId="{7247B3F8-5D18-4D98-89EF-9E33005D4A73}" type="presOf" srcId="{06B75203-51F1-43AC-95AF-496A59E17D03}" destId="{DCC89755-C3AC-480B-BC4C-772A173ECBBB}" srcOrd="0" destOrd="0" presId="urn:microsoft.com/office/officeart/2005/8/layout/hList1"/>
    <dgm:cxn modelId="{ED52C497-7AE3-4105-AC33-50FFAC374CA6}" type="presOf" srcId="{B27175AF-79E6-4E66-B2F6-38D8DC7DFFC9}" destId="{CA5A0066-8E15-48EA-A183-205CA5CC5F1E}" srcOrd="0" destOrd="2" presId="urn:microsoft.com/office/officeart/2005/8/layout/hList1"/>
    <dgm:cxn modelId="{3C46BB38-77D6-4DFA-8FA0-0CAFE01143FE}" srcId="{045259F4-AEF7-4CF1-ABF1-F549CE44364C}" destId="{37A2B9F7-3555-4A98-A7E5-1E58586CE594}" srcOrd="1" destOrd="0" parTransId="{10522D57-C2C0-4A2F-81AA-F34863E1CB5D}" sibTransId="{842C1E8A-BAD1-4F39-B93C-5AF2229D945C}"/>
    <dgm:cxn modelId="{6FEA4454-64C9-4F31-965A-2056E5BD1ED6}" type="presParOf" srcId="{25636E2F-79E8-432B-8B8F-874E3B0E29EF}" destId="{4952C37D-5D98-451A-9E98-1F8A6634B364}" srcOrd="0" destOrd="0" presId="urn:microsoft.com/office/officeart/2005/8/layout/hList1"/>
    <dgm:cxn modelId="{60A04D11-BFCC-41F4-9875-A90DE96C849B}" type="presParOf" srcId="{4952C37D-5D98-451A-9E98-1F8A6634B364}" destId="{AC01A64F-8C57-4612-B695-CB0D3278C2BD}" srcOrd="0" destOrd="0" presId="urn:microsoft.com/office/officeart/2005/8/layout/hList1"/>
    <dgm:cxn modelId="{235D1858-B59E-437A-8420-258E30421B37}" type="presParOf" srcId="{4952C37D-5D98-451A-9E98-1F8A6634B364}" destId="{CA5A0066-8E15-48EA-A183-205CA5CC5F1E}" srcOrd="1" destOrd="0" presId="urn:microsoft.com/office/officeart/2005/8/layout/hList1"/>
    <dgm:cxn modelId="{35CAAD7B-8B88-4A88-9F0A-62685A0DFA44}" type="presParOf" srcId="{25636E2F-79E8-432B-8B8F-874E3B0E29EF}" destId="{91E47B8C-6AA7-49A3-959D-885AEA39EBE2}" srcOrd="1" destOrd="0" presId="urn:microsoft.com/office/officeart/2005/8/layout/hList1"/>
    <dgm:cxn modelId="{8B5254D0-E5BD-4D24-95F4-7B63AEF36875}" type="presParOf" srcId="{25636E2F-79E8-432B-8B8F-874E3B0E29EF}" destId="{A9A8D368-ECDB-41A3-8310-DDD30D83EE8F}" srcOrd="2" destOrd="0" presId="urn:microsoft.com/office/officeart/2005/8/layout/hList1"/>
    <dgm:cxn modelId="{5F1E3DBA-513B-45A0-8F1C-588A6945AECF}" type="presParOf" srcId="{A9A8D368-ECDB-41A3-8310-DDD30D83EE8F}" destId="{A90AC037-3EBE-4C29-A409-7C9FFD2DBAAB}" srcOrd="0" destOrd="0" presId="urn:microsoft.com/office/officeart/2005/8/layout/hList1"/>
    <dgm:cxn modelId="{3FFA596F-8D63-47B1-AE78-1CBC3C7AA10E}" type="presParOf" srcId="{A9A8D368-ECDB-41A3-8310-DDD30D83EE8F}" destId="{DCC89755-C3AC-480B-BC4C-772A173ECBB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B1A579-C5F7-48E8-9B99-4D06BDF92B4D}" type="doc">
      <dgm:prSet loTypeId="urn:microsoft.com/office/officeart/2005/8/layout/hList6" loCatId="list" qsTypeId="urn:microsoft.com/office/officeart/2005/8/quickstyle/simple3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D3F73760-3968-4B5D-8E9A-3C3A0F265527}">
      <dgm:prSet phldrT="[Текст]" phldr="0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b="1" dirty="0">
              <a:solidFill>
                <a:schemeClr val="tx2"/>
              </a:solidFill>
              <a:latin typeface="Calibri"/>
            </a:rPr>
            <a:t>1</a:t>
          </a:r>
          <a:r>
            <a:rPr lang="ru-RU" sz="16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.</a:t>
          </a:r>
          <a:r>
            <a:rPr lang="ru-RU" sz="1600" b="1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Уточнить</a:t>
          </a:r>
          <a:r>
            <a:rPr lang="ru-RU" sz="1600" b="1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позиции</a:t>
          </a:r>
          <a:r>
            <a:rPr lang="ru-RU" sz="1600" b="1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Устава</a:t>
          </a:r>
          <a:r>
            <a:rPr lang="ru-RU" sz="1600" b="1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cap="none" baseline="0" noProof="0" dirty="0">
              <a:solidFill>
                <a:schemeClr val="tx2"/>
              </a:solidFill>
              <a:latin typeface="Calibri"/>
              <a:cs typeface="Calibri"/>
            </a:rPr>
            <a:t>ОО</a:t>
          </a:r>
          <a:r>
            <a:rPr lang="ru-RU" sz="1600" b="1" dirty="0">
              <a:solidFill>
                <a:schemeClr val="tx2"/>
              </a:solidFill>
              <a:latin typeface="Calibri"/>
            </a:rPr>
            <a:t>:</a:t>
          </a:r>
          <a:endParaRPr lang="ru-RU" sz="1600" b="1" i="0" u="none" strike="noStrike" cap="none" baseline="0" noProof="0" dirty="0">
            <a:solidFill>
              <a:schemeClr val="tx2"/>
            </a:solidFill>
            <a:latin typeface="Calibri"/>
            <a:cs typeface="Calibri"/>
          </a:endParaRPr>
        </a:p>
      </dgm:t>
    </dgm:pt>
    <dgm:pt modelId="{C277E6CD-58EC-45E9-A97D-8E32542DDF99}" type="parTrans" cxnId="{7B43B7CB-9BFD-49D8-87A0-F4BC047A2885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1D86A712-729D-43D4-BCFB-51E9E33222F1}" type="sibTrans" cxnId="{7B43B7CB-9BFD-49D8-87A0-F4BC047A2885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B78B0397-61EF-4985-9B02-D88753CAF0C4}">
      <dgm:prSet phldrT="[Текст]" phldr="0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>
              <a:solidFill>
                <a:schemeClr val="tx2"/>
              </a:solidFill>
              <a:latin typeface="Calibri"/>
            </a:rPr>
            <a:t>По перечню принимаемых локальных актов для обеспечения функционирования ВСОКО</a:t>
          </a:r>
          <a:endParaRPr lang="ru-RU" sz="1600" dirty="0">
            <a:solidFill>
              <a:schemeClr val="tx2"/>
            </a:solidFill>
          </a:endParaRPr>
        </a:p>
      </dgm:t>
    </dgm:pt>
    <dgm:pt modelId="{56BF2359-54FB-49B1-BB64-6F40E4594778}" type="parTrans" cxnId="{B2BE1A9F-B7BC-498E-8CBC-47D502F6C5BE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24FA810-438C-4C46-8231-DA430B387620}" type="sibTrans" cxnId="{B2BE1A9F-B7BC-498E-8CBC-47D502F6C5BE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02DB406B-3080-4D08-BF8A-99D718C6C8DB}">
      <dgm:prSet phldrT="[Текст]" phldr="0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600" dirty="0">
              <a:solidFill>
                <a:schemeClr val="tx2"/>
              </a:solidFill>
              <a:latin typeface="Calibri"/>
            </a:rPr>
            <a:t>Порядок рассмотрения/согласования/утверждения локальных актов и соответствующему распределению полномочий между должностными лицами и коллегиальными органами</a:t>
          </a:r>
          <a:endParaRPr lang="ru-RU" sz="1600" dirty="0">
            <a:solidFill>
              <a:schemeClr val="tx2"/>
            </a:solidFill>
          </a:endParaRPr>
        </a:p>
      </dgm:t>
    </dgm:pt>
    <dgm:pt modelId="{4F7E5D5F-D10C-4AB6-B474-929445150122}" type="parTrans" cxnId="{6C95FA27-CC24-4C8D-B0AA-8D98C42BA1F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F34DF763-2EE8-45D2-B8F6-062CB0BF5423}" type="sibTrans" cxnId="{6C95FA27-CC24-4C8D-B0AA-8D98C42BA1F7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941BCFD3-AA13-4002-AC42-FA3C883C6E61}">
      <dgm:prSet phldrT="[Текст]" phldr="0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1900" b="1" dirty="0">
              <a:solidFill>
                <a:schemeClr val="tx2"/>
              </a:solidFill>
              <a:latin typeface="Calibri"/>
            </a:rPr>
            <a:t>2. Взять за основу ООП </a:t>
          </a:r>
          <a:r>
            <a:rPr lang="ru-RU" sz="1800" dirty="0">
              <a:solidFill>
                <a:schemeClr val="tx2"/>
              </a:solidFill>
              <a:latin typeface="Calibri"/>
            </a:rPr>
            <a:t>как документ, отражающий соответствие образовательной деятельности требованиям ФГОС и подчиняющих себе логистику локального регулирования ВСОКО</a:t>
          </a:r>
          <a:endParaRPr lang="ru-RU" sz="1800" dirty="0">
            <a:solidFill>
              <a:schemeClr val="tx2"/>
            </a:solidFill>
          </a:endParaRPr>
        </a:p>
      </dgm:t>
    </dgm:pt>
    <dgm:pt modelId="{15CB1938-1F36-4EDA-A176-91CC37D0D19F}" type="parTrans" cxnId="{93BFB91F-E450-423C-A475-DB882E9A1EA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EB709098-4D76-435C-95FC-B48A03E28B4E}" type="sibTrans" cxnId="{93BFB91F-E450-423C-A475-DB882E9A1EA9}">
      <dgm:prSet/>
      <dgm:spPr/>
      <dgm:t>
        <a:bodyPr/>
        <a:lstStyle/>
        <a:p>
          <a:endParaRPr lang="ru-RU">
            <a:solidFill>
              <a:schemeClr val="tx2"/>
            </a:solidFill>
          </a:endParaRPr>
        </a:p>
      </dgm:t>
    </dgm:pt>
    <dgm:pt modelId="{9620B62D-4727-4509-9C28-C74F55F0D7BD}" type="pres">
      <dgm:prSet presAssocID="{F8B1A579-C5F7-48E8-9B99-4D06BDF92B4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E76BE1-E1D6-452B-A27F-E682704386D3}" type="pres">
      <dgm:prSet presAssocID="{D3F73760-3968-4B5D-8E9A-3C3A0F265527}" presName="node" presStyleLbl="node1" presStyleIdx="0" presStyleCnt="2" custScaleX="111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1AE0E-A488-497B-AFC3-54065F9DFA0F}" type="pres">
      <dgm:prSet presAssocID="{1D86A712-729D-43D4-BCFB-51E9E33222F1}" presName="sibTrans" presStyleCnt="0"/>
      <dgm:spPr/>
    </dgm:pt>
    <dgm:pt modelId="{AA3D220D-6AB0-4D9F-B9F1-ED45A19B324B}" type="pres">
      <dgm:prSet presAssocID="{941BCFD3-AA13-4002-AC42-FA3C883C6E61}" presName="node" presStyleLbl="node1" presStyleIdx="1" presStyleCnt="2" custScaleX="120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43B7CB-9BFD-49D8-87A0-F4BC047A2885}" srcId="{F8B1A579-C5F7-48E8-9B99-4D06BDF92B4D}" destId="{D3F73760-3968-4B5D-8E9A-3C3A0F265527}" srcOrd="0" destOrd="0" parTransId="{C277E6CD-58EC-45E9-A97D-8E32542DDF99}" sibTransId="{1D86A712-729D-43D4-BCFB-51E9E33222F1}"/>
    <dgm:cxn modelId="{1387C016-3C22-4A55-8E7F-9B5598789FB2}" type="presOf" srcId="{B78B0397-61EF-4985-9B02-D88753CAF0C4}" destId="{F2E76BE1-E1D6-452B-A27F-E682704386D3}" srcOrd="0" destOrd="1" presId="urn:microsoft.com/office/officeart/2005/8/layout/hList6"/>
    <dgm:cxn modelId="{6C95FA27-CC24-4C8D-B0AA-8D98C42BA1F7}" srcId="{D3F73760-3968-4B5D-8E9A-3C3A0F265527}" destId="{02DB406B-3080-4D08-BF8A-99D718C6C8DB}" srcOrd="1" destOrd="0" parTransId="{4F7E5D5F-D10C-4AB6-B474-929445150122}" sibTransId="{F34DF763-2EE8-45D2-B8F6-062CB0BF5423}"/>
    <dgm:cxn modelId="{93BFB91F-E450-423C-A475-DB882E9A1EA9}" srcId="{F8B1A579-C5F7-48E8-9B99-4D06BDF92B4D}" destId="{941BCFD3-AA13-4002-AC42-FA3C883C6E61}" srcOrd="1" destOrd="0" parTransId="{15CB1938-1F36-4EDA-A176-91CC37D0D19F}" sibTransId="{EB709098-4D76-435C-95FC-B48A03E28B4E}"/>
    <dgm:cxn modelId="{15ECFCC6-66D1-4457-B13F-060670791B0F}" type="presOf" srcId="{941BCFD3-AA13-4002-AC42-FA3C883C6E61}" destId="{AA3D220D-6AB0-4D9F-B9F1-ED45A19B324B}" srcOrd="0" destOrd="0" presId="urn:microsoft.com/office/officeart/2005/8/layout/hList6"/>
    <dgm:cxn modelId="{B42003F0-D858-4236-B30D-0229D6CB9972}" type="presOf" srcId="{D3F73760-3968-4B5D-8E9A-3C3A0F265527}" destId="{F2E76BE1-E1D6-452B-A27F-E682704386D3}" srcOrd="0" destOrd="0" presId="urn:microsoft.com/office/officeart/2005/8/layout/hList6"/>
    <dgm:cxn modelId="{B2BE1A9F-B7BC-498E-8CBC-47D502F6C5BE}" srcId="{D3F73760-3968-4B5D-8E9A-3C3A0F265527}" destId="{B78B0397-61EF-4985-9B02-D88753CAF0C4}" srcOrd="0" destOrd="0" parTransId="{56BF2359-54FB-49B1-BB64-6F40E4594778}" sibTransId="{F24FA810-438C-4C46-8231-DA430B387620}"/>
    <dgm:cxn modelId="{1313BD89-D26C-4ED1-BA59-A6B53656F02B}" type="presOf" srcId="{F8B1A579-C5F7-48E8-9B99-4D06BDF92B4D}" destId="{9620B62D-4727-4509-9C28-C74F55F0D7BD}" srcOrd="0" destOrd="0" presId="urn:microsoft.com/office/officeart/2005/8/layout/hList6"/>
    <dgm:cxn modelId="{49A795EC-AF55-4816-B1AE-C9EAC6DFCB96}" type="presOf" srcId="{02DB406B-3080-4D08-BF8A-99D718C6C8DB}" destId="{F2E76BE1-E1D6-452B-A27F-E682704386D3}" srcOrd="0" destOrd="2" presId="urn:microsoft.com/office/officeart/2005/8/layout/hList6"/>
    <dgm:cxn modelId="{C258063D-F6FB-4176-A9CF-8C8056097266}" type="presParOf" srcId="{9620B62D-4727-4509-9C28-C74F55F0D7BD}" destId="{F2E76BE1-E1D6-452B-A27F-E682704386D3}" srcOrd="0" destOrd="0" presId="urn:microsoft.com/office/officeart/2005/8/layout/hList6"/>
    <dgm:cxn modelId="{CE94B724-6114-4D92-B08A-51D1EEE4A7CF}" type="presParOf" srcId="{9620B62D-4727-4509-9C28-C74F55F0D7BD}" destId="{3DB1AE0E-A488-497B-AFC3-54065F9DFA0F}" srcOrd="1" destOrd="0" presId="urn:microsoft.com/office/officeart/2005/8/layout/hList6"/>
    <dgm:cxn modelId="{1449548D-2B43-4698-A975-B509E395F648}" type="presParOf" srcId="{9620B62D-4727-4509-9C28-C74F55F0D7BD}" destId="{AA3D220D-6AB0-4D9F-B9F1-ED45A19B324B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E29A32-061E-4684-860F-38D664F6D653}" type="doc">
      <dgm:prSet loTypeId="urn:microsoft.com/office/officeart/2005/8/layout/vList6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1E12F445-7532-4BCF-AA28-E374D824069D}">
      <dgm:prSet phldrT="[Текст]" phldr="0"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ru-RU" sz="2000" dirty="0">
              <a:solidFill>
                <a:schemeClr val="tx2"/>
              </a:solidFill>
              <a:latin typeface="Calibri"/>
            </a:rPr>
            <a:t>Документы ВСОКО</a:t>
          </a:r>
          <a:endParaRPr lang="ru-RU" sz="2000" dirty="0">
            <a:solidFill>
              <a:schemeClr val="tx2"/>
            </a:solidFill>
          </a:endParaRPr>
        </a:p>
      </dgm:t>
    </dgm:pt>
    <dgm:pt modelId="{304C08E6-DCA8-4F8D-B20A-2EC8113FA1E7}" type="parTrans" cxnId="{2E94B343-42DE-4E72-8B70-8F1FC3648F3C}">
      <dgm:prSet/>
      <dgm:spPr/>
      <dgm:t>
        <a:bodyPr/>
        <a:lstStyle/>
        <a:p>
          <a:endParaRPr lang="ru-RU" sz="2000">
            <a:solidFill>
              <a:schemeClr val="tx2"/>
            </a:solidFill>
          </a:endParaRPr>
        </a:p>
      </dgm:t>
    </dgm:pt>
    <dgm:pt modelId="{76F50D89-B342-453D-80FC-FD21119210C2}" type="sibTrans" cxnId="{2E94B343-42DE-4E72-8B70-8F1FC3648F3C}">
      <dgm:prSet/>
      <dgm:spPr/>
      <dgm:t>
        <a:bodyPr/>
        <a:lstStyle/>
        <a:p>
          <a:endParaRPr lang="ru-RU" sz="2000">
            <a:solidFill>
              <a:schemeClr val="tx2"/>
            </a:solidFill>
          </a:endParaRPr>
        </a:p>
      </dgm:t>
    </dgm:pt>
    <dgm:pt modelId="{FC97FD52-C5F4-4C26-BC03-AEDF3C5EBC1F}">
      <dgm:prSet phldrT="[Текст]" phldr="0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pPr rtl="0"/>
          <a:r>
            <a:rPr lang="ru-RU" sz="2000" dirty="0">
              <a:solidFill>
                <a:schemeClr val="tx2"/>
              </a:solidFill>
              <a:latin typeface="Calibri"/>
            </a:rPr>
            <a:t>нормы, принятые локальными актами и программно-методическими документами ОО</a:t>
          </a:r>
          <a:endParaRPr lang="ru-RU" sz="2000" dirty="0">
            <a:solidFill>
              <a:schemeClr val="tx2"/>
            </a:solidFill>
          </a:endParaRPr>
        </a:p>
      </dgm:t>
    </dgm:pt>
    <dgm:pt modelId="{6CF49025-80D8-4A58-BCF3-B9133364BC31}" type="parTrans" cxnId="{412FBCE6-5974-4A6F-8F48-AEA07BD9E006}">
      <dgm:prSet/>
      <dgm:spPr/>
      <dgm:t>
        <a:bodyPr/>
        <a:lstStyle/>
        <a:p>
          <a:endParaRPr lang="ru-RU" sz="2000">
            <a:solidFill>
              <a:schemeClr val="tx2"/>
            </a:solidFill>
          </a:endParaRPr>
        </a:p>
      </dgm:t>
    </dgm:pt>
    <dgm:pt modelId="{51DDA7CC-DE59-439C-A580-A40D3C6E6788}" type="sibTrans" cxnId="{412FBCE6-5974-4A6F-8F48-AEA07BD9E006}">
      <dgm:prSet/>
      <dgm:spPr/>
      <dgm:t>
        <a:bodyPr/>
        <a:lstStyle/>
        <a:p>
          <a:endParaRPr lang="ru-RU" sz="2000">
            <a:solidFill>
              <a:schemeClr val="tx2"/>
            </a:solidFill>
          </a:endParaRPr>
        </a:p>
      </dgm:t>
    </dgm:pt>
    <dgm:pt modelId="{0BD659B8-787A-4709-9A82-A3CB726490E3}" type="pres">
      <dgm:prSet presAssocID="{F9E29A32-061E-4684-860F-38D664F6D65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27B980-B986-4BC5-A729-4374AEF2C00B}" type="pres">
      <dgm:prSet presAssocID="{1E12F445-7532-4BCF-AA28-E374D824069D}" presName="linNode" presStyleCnt="0"/>
      <dgm:spPr/>
    </dgm:pt>
    <dgm:pt modelId="{B6993AE5-0CD4-4B61-B8E4-411FD38E3A62}" type="pres">
      <dgm:prSet presAssocID="{1E12F445-7532-4BCF-AA28-E374D824069D}" presName="parentShp" presStyleLbl="node1" presStyleIdx="0" presStyleCnt="1" custScaleX="811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698723-D348-4A15-9478-E75FE010B186}" type="pres">
      <dgm:prSet presAssocID="{1E12F445-7532-4BCF-AA28-E374D824069D}" presName="childShp" presStyleLbl="bgAccFollowNode1" presStyleIdx="0" presStyleCnt="1" custScaleX="1081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2FBCE6-5974-4A6F-8F48-AEA07BD9E006}" srcId="{1E12F445-7532-4BCF-AA28-E374D824069D}" destId="{FC97FD52-C5F4-4C26-BC03-AEDF3C5EBC1F}" srcOrd="0" destOrd="0" parTransId="{6CF49025-80D8-4A58-BCF3-B9133364BC31}" sibTransId="{51DDA7CC-DE59-439C-A580-A40D3C6E6788}"/>
    <dgm:cxn modelId="{9D70DC9A-0A4F-4CFB-8457-843A54B14C31}" type="presOf" srcId="{1E12F445-7532-4BCF-AA28-E374D824069D}" destId="{B6993AE5-0CD4-4B61-B8E4-411FD38E3A62}" srcOrd="0" destOrd="0" presId="urn:microsoft.com/office/officeart/2005/8/layout/vList6"/>
    <dgm:cxn modelId="{07FBA53C-3133-4386-BA6E-15710C0F5098}" type="presOf" srcId="{FC97FD52-C5F4-4C26-BC03-AEDF3C5EBC1F}" destId="{8F698723-D348-4A15-9478-E75FE010B186}" srcOrd="0" destOrd="0" presId="urn:microsoft.com/office/officeart/2005/8/layout/vList6"/>
    <dgm:cxn modelId="{E27304F6-81CA-448B-A776-85581A98CE83}" type="presOf" srcId="{F9E29A32-061E-4684-860F-38D664F6D653}" destId="{0BD659B8-787A-4709-9A82-A3CB726490E3}" srcOrd="0" destOrd="0" presId="urn:microsoft.com/office/officeart/2005/8/layout/vList6"/>
    <dgm:cxn modelId="{2E94B343-42DE-4E72-8B70-8F1FC3648F3C}" srcId="{F9E29A32-061E-4684-860F-38D664F6D653}" destId="{1E12F445-7532-4BCF-AA28-E374D824069D}" srcOrd="0" destOrd="0" parTransId="{304C08E6-DCA8-4F8D-B20A-2EC8113FA1E7}" sibTransId="{76F50D89-B342-453D-80FC-FD21119210C2}"/>
    <dgm:cxn modelId="{6E22C067-E19B-4EF5-8071-CE9FFF4DB904}" type="presParOf" srcId="{0BD659B8-787A-4709-9A82-A3CB726490E3}" destId="{DE27B980-B986-4BC5-A729-4374AEF2C00B}" srcOrd="0" destOrd="0" presId="urn:microsoft.com/office/officeart/2005/8/layout/vList6"/>
    <dgm:cxn modelId="{4F14A5D7-703D-45B7-9704-196A59830EE3}" type="presParOf" srcId="{DE27B980-B986-4BC5-A729-4374AEF2C00B}" destId="{B6993AE5-0CD4-4B61-B8E4-411FD38E3A62}" srcOrd="0" destOrd="0" presId="urn:microsoft.com/office/officeart/2005/8/layout/vList6"/>
    <dgm:cxn modelId="{1234B41D-87D9-4169-B791-06741F433EB8}" type="presParOf" srcId="{DE27B980-B986-4BC5-A729-4374AEF2C00B}" destId="{8F698723-D348-4A15-9478-E75FE010B186}" srcOrd="1" destOrd="0" presId="urn:microsoft.com/office/officeart/2005/8/layout/vList6"/>
  </dgm:cxnLst>
  <dgm:bg/>
  <dgm:whole>
    <a:ln>
      <a:solidFill>
        <a:schemeClr val="accent1">
          <a:lumMod val="50000"/>
        </a:schemeClr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9E3E6A-8DA3-4C0C-BC9B-EB790E47073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D02F83-A70B-4D8E-8DC9-8DBC40F24A61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2857A5"/>
          </a:solidFill>
        </a:ln>
      </dgm:spPr>
      <dgm:t>
        <a:bodyPr/>
        <a:lstStyle/>
        <a:p>
          <a:pPr rtl="0"/>
          <a:r>
            <a:rPr lang="ru-RU" sz="1400" b="1" dirty="0">
              <a:solidFill>
                <a:srgbClr val="2C69B2"/>
              </a:solidFill>
            </a:rPr>
            <a:t>План/Программа/Регламент/График процедур ВСОКО на учебный год</a:t>
          </a:r>
        </a:p>
      </dgm:t>
    </dgm:pt>
    <dgm:pt modelId="{199D14EE-DAE6-4713-9B1F-33AE425C4B90}" type="parTrans" cxnId="{3097250D-C548-40B9-84AC-C320A3738190}">
      <dgm:prSet/>
      <dgm:spPr/>
      <dgm:t>
        <a:bodyPr/>
        <a:lstStyle/>
        <a:p>
          <a:endParaRPr lang="ru-RU" sz="1400"/>
        </a:p>
      </dgm:t>
    </dgm:pt>
    <dgm:pt modelId="{4D6BE7B7-CBB6-49CC-B619-22A5237EAFAD}" type="sibTrans" cxnId="{3097250D-C548-40B9-84AC-C320A3738190}">
      <dgm:prSet custT="1"/>
      <dgm:spPr>
        <a:ln w="19050">
          <a:solidFill>
            <a:srgbClr val="2857A5"/>
          </a:solidFill>
        </a:ln>
      </dgm:spPr>
      <dgm:t>
        <a:bodyPr/>
        <a:lstStyle/>
        <a:p>
          <a:endParaRPr lang="ru-RU" sz="1400"/>
        </a:p>
      </dgm:t>
    </dgm:pt>
    <dgm:pt modelId="{7ACF0A6F-DFEE-413F-AF93-30D0F8EA9AD7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2857A5"/>
          </a:solidFill>
        </a:ln>
      </dgm:spPr>
      <dgm:t>
        <a:bodyPr/>
        <a:lstStyle/>
        <a:p>
          <a:pPr rtl="0"/>
          <a:r>
            <a:rPr lang="ru-RU" sz="1400" b="1" dirty="0">
              <a:solidFill>
                <a:srgbClr val="2C69B2"/>
              </a:solidFill>
            </a:rPr>
            <a:t>  Информационно - аналитические материалы </a:t>
          </a:r>
        </a:p>
        <a:p>
          <a:pPr rtl="0"/>
          <a:r>
            <a:rPr lang="ru-RU" sz="1400" b="1" dirty="0">
              <a:solidFill>
                <a:srgbClr val="2C69B2"/>
              </a:solidFill>
            </a:rPr>
            <a:t>(согласно плану / программе .. ВСОКО) </a:t>
          </a:r>
        </a:p>
      </dgm:t>
    </dgm:pt>
    <dgm:pt modelId="{60D4E8B5-BED7-4FA2-A5BE-2901F64E808F}" type="parTrans" cxnId="{9906C6A4-6738-4E18-B76A-B37123B058E6}">
      <dgm:prSet/>
      <dgm:spPr/>
      <dgm:t>
        <a:bodyPr/>
        <a:lstStyle/>
        <a:p>
          <a:endParaRPr lang="ru-RU" sz="1400"/>
        </a:p>
      </dgm:t>
    </dgm:pt>
    <dgm:pt modelId="{1A21CC2F-3319-477C-AE9B-E04C018386B6}" type="sibTrans" cxnId="{9906C6A4-6738-4E18-B76A-B37123B058E6}">
      <dgm:prSet/>
      <dgm:spPr/>
      <dgm:t>
        <a:bodyPr/>
        <a:lstStyle/>
        <a:p>
          <a:endParaRPr lang="ru-RU" sz="1400"/>
        </a:p>
      </dgm:t>
    </dgm:pt>
    <dgm:pt modelId="{A322781A-158E-4509-BE21-CB1E5BC20C5F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rgbClr val="2857A5"/>
          </a:solidFill>
        </a:ln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1400" b="1" dirty="0">
              <a:solidFill>
                <a:srgbClr val="2C69B2"/>
              </a:solidFill>
            </a:rPr>
            <a:t> Локальный нормативный акт, регламентирующий ВСОКО</a:t>
          </a:r>
        </a:p>
      </dgm:t>
    </dgm:pt>
    <dgm:pt modelId="{89139D90-5A4A-4628-A38D-97A83305934F}" type="sibTrans" cxnId="{0E4C7CB1-532F-4239-915E-124276C8F308}">
      <dgm:prSet custT="1"/>
      <dgm:spPr>
        <a:ln w="19050">
          <a:solidFill>
            <a:srgbClr val="2857A5"/>
          </a:solidFill>
        </a:ln>
      </dgm:spPr>
      <dgm:t>
        <a:bodyPr/>
        <a:lstStyle/>
        <a:p>
          <a:endParaRPr lang="ru-RU" sz="1400"/>
        </a:p>
      </dgm:t>
    </dgm:pt>
    <dgm:pt modelId="{4B343721-ADC9-4604-94F6-90174E332090}" type="parTrans" cxnId="{0E4C7CB1-532F-4239-915E-124276C8F308}">
      <dgm:prSet/>
      <dgm:spPr/>
      <dgm:t>
        <a:bodyPr/>
        <a:lstStyle/>
        <a:p>
          <a:endParaRPr lang="ru-RU" sz="1400"/>
        </a:p>
      </dgm:t>
    </dgm:pt>
    <dgm:pt modelId="{DF321A65-64D1-4581-A9F5-4A5F144B06E1}" type="pres">
      <dgm:prSet presAssocID="{929E3E6A-8DA3-4C0C-BC9B-EB790E47073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B2509-469B-44AF-AC1F-E44052542B35}" type="pres">
      <dgm:prSet presAssocID="{A322781A-158E-4509-BE21-CB1E5BC20C5F}" presName="node" presStyleLbl="node1" presStyleIdx="0" presStyleCnt="3" custScaleX="292374" custLinFactNeighborX="-1747" custLinFactNeighborY="16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0D68D-9F0C-47CC-BD8E-4F946FAC6A4C}" type="pres">
      <dgm:prSet presAssocID="{89139D90-5A4A-4628-A38D-97A83305934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19FC2C2E-7637-42E3-BD91-80FE30D0861A}" type="pres">
      <dgm:prSet presAssocID="{89139D90-5A4A-4628-A38D-97A83305934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8FD13CA3-9F81-4BA5-AF7F-A8969F37108D}" type="pres">
      <dgm:prSet presAssocID="{BCD02F83-A70B-4D8E-8DC9-8DBC40F24A61}" presName="node" presStyleLbl="node1" presStyleIdx="1" presStyleCnt="3" custScaleX="294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DD6B2-64E1-4614-90C0-45575AD26301}" type="pres">
      <dgm:prSet presAssocID="{4D6BE7B7-CBB6-49CC-B619-22A5237EAFAD}" presName="sibTrans" presStyleLbl="sibTrans2D1" presStyleIdx="1" presStyleCnt="2"/>
      <dgm:spPr/>
      <dgm:t>
        <a:bodyPr/>
        <a:lstStyle/>
        <a:p>
          <a:endParaRPr lang="ru-RU"/>
        </a:p>
      </dgm:t>
    </dgm:pt>
    <dgm:pt modelId="{91D7DC50-D376-4A08-9C0F-06E3AA766BAB}" type="pres">
      <dgm:prSet presAssocID="{4D6BE7B7-CBB6-49CC-B619-22A5237EAFAD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628AA661-D143-494D-A5AE-5D094B16924A}" type="pres">
      <dgm:prSet presAssocID="{7ACF0A6F-DFEE-413F-AF93-30D0F8EA9AD7}" presName="node" presStyleLbl="node1" presStyleIdx="2" presStyleCnt="3" custScaleX="2943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06C6A4-6738-4E18-B76A-B37123B058E6}" srcId="{929E3E6A-8DA3-4C0C-BC9B-EB790E470736}" destId="{7ACF0A6F-DFEE-413F-AF93-30D0F8EA9AD7}" srcOrd="2" destOrd="0" parTransId="{60D4E8B5-BED7-4FA2-A5BE-2901F64E808F}" sibTransId="{1A21CC2F-3319-477C-AE9B-E04C018386B6}"/>
    <dgm:cxn modelId="{90F9AD94-5D2C-4C00-B7F2-BC0C78E86AD9}" type="presOf" srcId="{929E3E6A-8DA3-4C0C-BC9B-EB790E470736}" destId="{DF321A65-64D1-4581-A9F5-4A5F144B06E1}" srcOrd="0" destOrd="0" presId="urn:microsoft.com/office/officeart/2005/8/layout/process2"/>
    <dgm:cxn modelId="{3097250D-C548-40B9-84AC-C320A3738190}" srcId="{929E3E6A-8DA3-4C0C-BC9B-EB790E470736}" destId="{BCD02F83-A70B-4D8E-8DC9-8DBC40F24A61}" srcOrd="1" destOrd="0" parTransId="{199D14EE-DAE6-4713-9B1F-33AE425C4B90}" sibTransId="{4D6BE7B7-CBB6-49CC-B619-22A5237EAFAD}"/>
    <dgm:cxn modelId="{1011B96A-78CE-4F00-9C66-7E14FE063FBB}" type="presOf" srcId="{BCD02F83-A70B-4D8E-8DC9-8DBC40F24A61}" destId="{8FD13CA3-9F81-4BA5-AF7F-A8969F37108D}" srcOrd="0" destOrd="0" presId="urn:microsoft.com/office/officeart/2005/8/layout/process2"/>
    <dgm:cxn modelId="{170852AA-3843-433A-B119-2385D598E9D0}" type="presOf" srcId="{4D6BE7B7-CBB6-49CC-B619-22A5237EAFAD}" destId="{B77DD6B2-64E1-4614-90C0-45575AD26301}" srcOrd="0" destOrd="0" presId="urn:microsoft.com/office/officeart/2005/8/layout/process2"/>
    <dgm:cxn modelId="{D686AE29-A52C-41E2-9F36-1C094053A718}" type="presOf" srcId="{A322781A-158E-4509-BE21-CB1E5BC20C5F}" destId="{D8AB2509-469B-44AF-AC1F-E44052542B35}" srcOrd="0" destOrd="0" presId="urn:microsoft.com/office/officeart/2005/8/layout/process2"/>
    <dgm:cxn modelId="{82E2EB87-7CFB-4FF0-BB1D-AD1CE4DACDF7}" type="presOf" srcId="{4D6BE7B7-CBB6-49CC-B619-22A5237EAFAD}" destId="{91D7DC50-D376-4A08-9C0F-06E3AA766BAB}" srcOrd="1" destOrd="0" presId="urn:microsoft.com/office/officeart/2005/8/layout/process2"/>
    <dgm:cxn modelId="{A23E833D-34B3-4352-A0F0-EE29BC8267C0}" type="presOf" srcId="{7ACF0A6F-DFEE-413F-AF93-30D0F8EA9AD7}" destId="{628AA661-D143-494D-A5AE-5D094B16924A}" srcOrd="0" destOrd="0" presId="urn:microsoft.com/office/officeart/2005/8/layout/process2"/>
    <dgm:cxn modelId="{2C4CD804-9C16-4626-9C57-C501AD75221D}" type="presOf" srcId="{89139D90-5A4A-4628-A38D-97A83305934F}" destId="{19FC2C2E-7637-42E3-BD91-80FE30D0861A}" srcOrd="1" destOrd="0" presId="urn:microsoft.com/office/officeart/2005/8/layout/process2"/>
    <dgm:cxn modelId="{A94CD8E8-CC13-4B43-B299-B8649C011C33}" type="presOf" srcId="{89139D90-5A4A-4628-A38D-97A83305934F}" destId="{4080D68D-9F0C-47CC-BD8E-4F946FAC6A4C}" srcOrd="0" destOrd="0" presId="urn:microsoft.com/office/officeart/2005/8/layout/process2"/>
    <dgm:cxn modelId="{0E4C7CB1-532F-4239-915E-124276C8F308}" srcId="{929E3E6A-8DA3-4C0C-BC9B-EB790E470736}" destId="{A322781A-158E-4509-BE21-CB1E5BC20C5F}" srcOrd="0" destOrd="0" parTransId="{4B343721-ADC9-4604-94F6-90174E332090}" sibTransId="{89139D90-5A4A-4628-A38D-97A83305934F}"/>
    <dgm:cxn modelId="{95F4EF1F-DE18-4CEB-AB4F-F181905BEFCC}" type="presParOf" srcId="{DF321A65-64D1-4581-A9F5-4A5F144B06E1}" destId="{D8AB2509-469B-44AF-AC1F-E44052542B35}" srcOrd="0" destOrd="0" presId="urn:microsoft.com/office/officeart/2005/8/layout/process2"/>
    <dgm:cxn modelId="{A3170B84-6801-4AD2-9DBD-4297444EAB01}" type="presParOf" srcId="{DF321A65-64D1-4581-A9F5-4A5F144B06E1}" destId="{4080D68D-9F0C-47CC-BD8E-4F946FAC6A4C}" srcOrd="1" destOrd="0" presId="urn:microsoft.com/office/officeart/2005/8/layout/process2"/>
    <dgm:cxn modelId="{929B238C-7E45-4569-9A78-B3755241F552}" type="presParOf" srcId="{4080D68D-9F0C-47CC-BD8E-4F946FAC6A4C}" destId="{19FC2C2E-7637-42E3-BD91-80FE30D0861A}" srcOrd="0" destOrd="0" presId="urn:microsoft.com/office/officeart/2005/8/layout/process2"/>
    <dgm:cxn modelId="{4846CF05-4916-45A7-8448-6C5DC632DC11}" type="presParOf" srcId="{DF321A65-64D1-4581-A9F5-4A5F144B06E1}" destId="{8FD13CA3-9F81-4BA5-AF7F-A8969F37108D}" srcOrd="2" destOrd="0" presId="urn:microsoft.com/office/officeart/2005/8/layout/process2"/>
    <dgm:cxn modelId="{43F9CE5A-4B06-42CB-805E-F953A12167F7}" type="presParOf" srcId="{DF321A65-64D1-4581-A9F5-4A5F144B06E1}" destId="{B77DD6B2-64E1-4614-90C0-45575AD26301}" srcOrd="3" destOrd="0" presId="urn:microsoft.com/office/officeart/2005/8/layout/process2"/>
    <dgm:cxn modelId="{90D51FFD-E8EE-4FC9-94EE-794A60BC1A77}" type="presParOf" srcId="{B77DD6B2-64E1-4614-90C0-45575AD26301}" destId="{91D7DC50-D376-4A08-9C0F-06E3AA766BAB}" srcOrd="0" destOrd="0" presId="urn:microsoft.com/office/officeart/2005/8/layout/process2"/>
    <dgm:cxn modelId="{2FA4D25F-5A66-4CDC-8BD6-062D69183888}" type="presParOf" srcId="{DF321A65-64D1-4581-A9F5-4A5F144B06E1}" destId="{628AA661-D143-494D-A5AE-5D094B16924A}" srcOrd="4" destOrd="0" presId="urn:microsoft.com/office/officeart/2005/8/layout/process2"/>
  </dgm:cxnLst>
  <dgm:bg>
    <a:noFill/>
  </dgm:bg>
  <dgm:whole>
    <a:ln w="28575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1A64F-8C57-4612-B695-CB0D3278C2BD}">
      <dsp:nvSpPr>
        <dsp:cNvPr id="0" name=""/>
        <dsp:cNvSpPr/>
      </dsp:nvSpPr>
      <dsp:spPr>
        <a:xfrm>
          <a:off x="5856" y="2336"/>
          <a:ext cx="4242609" cy="1036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2"/>
              </a:solidFill>
              <a:latin typeface="Calibri"/>
            </a:rPr>
            <a:t>Эффективность</a:t>
          </a:r>
          <a:r>
            <a:rPr lang="ru-RU" sz="18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 ВСОКО</a:t>
          </a:r>
          <a:r>
            <a:rPr lang="ru-RU" sz="1800" b="1" kern="1200" dirty="0">
              <a:solidFill>
                <a:schemeClr val="tx2"/>
              </a:solidFill>
              <a:latin typeface="Calibri"/>
            </a:rPr>
            <a:t> зависит</a:t>
          </a:r>
          <a:r>
            <a:rPr lang="ru-RU" sz="18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:</a:t>
          </a:r>
          <a:endParaRPr lang="ru-RU" sz="1800" b="1" kern="1200" dirty="0">
            <a:solidFill>
              <a:schemeClr val="tx2"/>
            </a:solidFill>
          </a:endParaRPr>
        </a:p>
      </dsp:txBody>
      <dsp:txXfrm>
        <a:off x="5856" y="2336"/>
        <a:ext cx="4242609" cy="1036800"/>
      </dsp:txXfrm>
    </dsp:sp>
    <dsp:sp modelId="{CA5A0066-8E15-48EA-A183-205CA5CC5F1E}">
      <dsp:nvSpPr>
        <dsp:cNvPr id="0" name=""/>
        <dsp:cNvSpPr/>
      </dsp:nvSpPr>
      <dsp:spPr>
        <a:xfrm>
          <a:off x="2470" y="1039136"/>
          <a:ext cx="4249381" cy="232226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chemeClr val="tx2"/>
              </a:solidFill>
              <a:latin typeface="Calibri"/>
            </a:rPr>
            <a:t>От системности решений, положенных в основу локального нормативного регулирования;</a:t>
          </a:r>
          <a:endParaRPr lang="ru-RU" sz="1600" kern="1200" dirty="0">
            <a:solidFill>
              <a:schemeClr val="tx2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chemeClr val="tx2"/>
              </a:solidFill>
              <a:latin typeface="Calibri"/>
            </a:rPr>
            <a:t>Профессиональной компетентности лиц коллективно-распределенного субъекта ВСОКО;</a:t>
          </a:r>
          <a:endParaRPr lang="ru-RU" sz="1600" kern="1200" dirty="0">
            <a:solidFill>
              <a:schemeClr val="tx2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chemeClr val="tx2"/>
              </a:solidFill>
              <a:latin typeface="Calibri"/>
            </a:rPr>
            <a:t>Мобильность и открытость изменениям в части локальных норм и используемых процедур 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ВСОКО</a:t>
          </a:r>
        </a:p>
      </dsp:txBody>
      <dsp:txXfrm>
        <a:off x="2470" y="1039136"/>
        <a:ext cx="4249381" cy="2322269"/>
      </dsp:txXfrm>
    </dsp:sp>
    <dsp:sp modelId="{A90AC037-3EBE-4C29-A409-7C9FFD2DBAAB}">
      <dsp:nvSpPr>
        <dsp:cNvPr id="0" name=""/>
        <dsp:cNvSpPr/>
      </dsp:nvSpPr>
      <dsp:spPr>
        <a:xfrm>
          <a:off x="4790562" y="2336"/>
          <a:ext cx="3847927" cy="1036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chemeClr val="tx2"/>
              </a:solidFill>
              <a:latin typeface="Calibri"/>
            </a:rPr>
            <a:t>Результаты ВСОКО - основа информационно-аналитических данных:</a:t>
          </a:r>
        </a:p>
      </dsp:txBody>
      <dsp:txXfrm>
        <a:off x="4790562" y="2336"/>
        <a:ext cx="3847927" cy="1036800"/>
      </dsp:txXfrm>
    </dsp:sp>
    <dsp:sp modelId="{DCC89755-C3AC-480B-BC4C-772A173ECBBB}">
      <dsp:nvSpPr>
        <dsp:cNvPr id="0" name=""/>
        <dsp:cNvSpPr/>
      </dsp:nvSpPr>
      <dsp:spPr>
        <a:xfrm>
          <a:off x="4790562" y="1039136"/>
          <a:ext cx="3847927" cy="232226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/>
              </a:solidFill>
              <a:latin typeface="Calibri"/>
            </a:rPr>
            <a:t>Для отчета о самообследовании;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/>
              </a:solidFill>
              <a:latin typeface="Calibri"/>
            </a:rPr>
            <a:t>Справок по результатам контроля;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/>
              </a:solidFill>
              <a:latin typeface="Calibri"/>
            </a:rPr>
            <a:t>Аналитических отчетов по проведенным школой мониторингам</a:t>
          </a:r>
        </a:p>
      </dsp:txBody>
      <dsp:txXfrm>
        <a:off x="4790562" y="1039136"/>
        <a:ext cx="3847927" cy="2322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76BE1-E1D6-452B-A27F-E682704386D3}">
      <dsp:nvSpPr>
        <dsp:cNvPr id="0" name=""/>
        <dsp:cNvSpPr/>
      </dsp:nvSpPr>
      <dsp:spPr>
        <a:xfrm rot="16200000">
          <a:off x="454720" y="-453774"/>
          <a:ext cx="3287328" cy="4194876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0" tIns="0" rIns="101600" bIns="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tx2"/>
              </a:solidFill>
              <a:latin typeface="Calibri"/>
            </a:rPr>
            <a:t>1</a:t>
          </a:r>
          <a:r>
            <a:rPr lang="ru-RU" sz="16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.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Уточнить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позиции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Устава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 </a:t>
          </a:r>
          <a:r>
            <a:rPr lang="ru-RU" sz="1600" b="1" i="0" u="none" strike="noStrike" kern="1200" cap="none" baseline="0" noProof="0" dirty="0">
              <a:solidFill>
                <a:schemeClr val="tx2"/>
              </a:solidFill>
              <a:latin typeface="Calibri"/>
              <a:cs typeface="Calibri"/>
            </a:rPr>
            <a:t>ОО</a:t>
          </a:r>
          <a:r>
            <a:rPr lang="ru-RU" sz="1600" b="1" kern="1200" dirty="0">
              <a:solidFill>
                <a:schemeClr val="tx2"/>
              </a:solidFill>
              <a:latin typeface="Calibri"/>
            </a:rPr>
            <a:t>:</a:t>
          </a:r>
          <a:endParaRPr lang="ru-RU" sz="1600" b="1" i="0" u="none" strike="noStrike" kern="1200" cap="none" baseline="0" noProof="0" dirty="0">
            <a:solidFill>
              <a:schemeClr val="tx2"/>
            </a:solidFill>
            <a:latin typeface="Calibri"/>
            <a:cs typeface="Calibri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chemeClr val="tx2"/>
              </a:solidFill>
              <a:latin typeface="Calibri"/>
            </a:rPr>
            <a:t>По перечню принимаемых локальных актов для обеспечения функционирования ВСОКО</a:t>
          </a:r>
          <a:endParaRPr lang="ru-RU" sz="1600" kern="1200" dirty="0">
            <a:solidFill>
              <a:schemeClr val="tx2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solidFill>
                <a:schemeClr val="tx2"/>
              </a:solidFill>
              <a:latin typeface="Calibri"/>
            </a:rPr>
            <a:t>Порядок рассмотрения/согласования/утверждения локальных актов и соответствующему распределению полномочий между должностными лицами и коллегиальными органами</a:t>
          </a:r>
          <a:endParaRPr lang="ru-RU" sz="1600" kern="1200" dirty="0">
            <a:solidFill>
              <a:schemeClr val="tx2"/>
            </a:solidFill>
          </a:endParaRPr>
        </a:p>
      </dsp:txBody>
      <dsp:txXfrm rot="5400000">
        <a:off x="946" y="657466"/>
        <a:ext cx="4194876" cy="1972396"/>
      </dsp:txXfrm>
    </dsp:sp>
    <dsp:sp modelId="{AA3D220D-6AB0-4D9F-B9F1-ED45A19B324B}">
      <dsp:nvSpPr>
        <dsp:cNvPr id="0" name=""/>
        <dsp:cNvSpPr/>
      </dsp:nvSpPr>
      <dsp:spPr>
        <a:xfrm rot="16200000">
          <a:off x="5103008" y="-624239"/>
          <a:ext cx="3287328" cy="4535807"/>
        </a:xfrm>
        <a:prstGeom prst="flowChartManualOperation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0" tIns="0" rIns="120650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2"/>
              </a:solidFill>
              <a:latin typeface="Calibri"/>
            </a:rPr>
            <a:t>2. Взять за основу ООП </a:t>
          </a:r>
          <a:r>
            <a:rPr lang="ru-RU" sz="1800" kern="1200" dirty="0">
              <a:solidFill>
                <a:schemeClr val="tx2"/>
              </a:solidFill>
              <a:latin typeface="Calibri"/>
            </a:rPr>
            <a:t>как документ, отражающий соответствие образовательной деятельности требованиям ФГОС и подчиняющих себе логистику локального регулирования ВСОКО</a:t>
          </a:r>
          <a:endParaRPr lang="ru-RU" sz="1800" kern="1200" dirty="0">
            <a:solidFill>
              <a:schemeClr val="tx2"/>
            </a:solidFill>
          </a:endParaRPr>
        </a:p>
      </dsp:txBody>
      <dsp:txXfrm rot="5400000">
        <a:off x="4478769" y="657466"/>
        <a:ext cx="4535807" cy="1972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98723-D348-4A15-9478-E75FE010B186}">
      <dsp:nvSpPr>
        <dsp:cNvPr id="0" name=""/>
        <dsp:cNvSpPr/>
      </dsp:nvSpPr>
      <dsp:spPr>
        <a:xfrm>
          <a:off x="2979810" y="520"/>
          <a:ext cx="5722728" cy="1064200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>
              <a:solidFill>
                <a:schemeClr val="tx2"/>
              </a:solidFill>
              <a:latin typeface="Calibri"/>
            </a:rPr>
            <a:t>нормы, принятые локальными актами и программно-методическими документами ОО</a:t>
          </a:r>
          <a:endParaRPr lang="ru-RU" sz="2000" kern="1200" dirty="0">
            <a:solidFill>
              <a:schemeClr val="tx2"/>
            </a:solidFill>
          </a:endParaRPr>
        </a:p>
      </dsp:txBody>
      <dsp:txXfrm>
        <a:off x="2979810" y="133545"/>
        <a:ext cx="5323653" cy="798150"/>
      </dsp:txXfrm>
    </dsp:sp>
    <dsp:sp modelId="{B6993AE5-0CD4-4B61-B8E4-411FD38E3A62}">
      <dsp:nvSpPr>
        <dsp:cNvPr id="0" name=""/>
        <dsp:cNvSpPr/>
      </dsp:nvSpPr>
      <dsp:spPr>
        <a:xfrm>
          <a:off x="118296" y="520"/>
          <a:ext cx="2861514" cy="1064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2"/>
              </a:solidFill>
              <a:latin typeface="Calibri"/>
            </a:rPr>
            <a:t>Документы ВСОКО</a:t>
          </a:r>
          <a:endParaRPr lang="ru-RU" sz="2000" kern="1200" dirty="0">
            <a:solidFill>
              <a:schemeClr val="tx2"/>
            </a:solidFill>
          </a:endParaRPr>
        </a:p>
      </dsp:txBody>
      <dsp:txXfrm>
        <a:off x="170246" y="52470"/>
        <a:ext cx="2757614" cy="9603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B2509-469B-44AF-AC1F-E44052542B35}">
      <dsp:nvSpPr>
        <dsp:cNvPr id="0" name=""/>
        <dsp:cNvSpPr/>
      </dsp:nvSpPr>
      <dsp:spPr>
        <a:xfrm>
          <a:off x="0" y="96364"/>
          <a:ext cx="2456240" cy="115254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2857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>
              <a:solidFill>
                <a:srgbClr val="2C69B2"/>
              </a:solidFill>
            </a:rPr>
            <a:t> Локальный нормативный акт, регламентирующий ВСОКО</a:t>
          </a:r>
        </a:p>
      </dsp:txBody>
      <dsp:txXfrm>
        <a:off x="33757" y="130121"/>
        <a:ext cx="2388726" cy="1085034"/>
      </dsp:txXfrm>
    </dsp:sp>
    <dsp:sp modelId="{4080D68D-9F0C-47CC-BD8E-4F946FAC6A4C}">
      <dsp:nvSpPr>
        <dsp:cNvPr id="0" name=""/>
        <dsp:cNvSpPr/>
      </dsp:nvSpPr>
      <dsp:spPr>
        <a:xfrm rot="5382722">
          <a:off x="1051415" y="1230671"/>
          <a:ext cx="361626" cy="518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>
          <a:solidFill>
            <a:srgbClr val="2857A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076361" y="1309182"/>
        <a:ext cx="311188" cy="253138"/>
      </dsp:txXfrm>
    </dsp:sp>
    <dsp:sp modelId="{8FD13CA3-9F81-4BA5-AF7F-A8969F37108D}">
      <dsp:nvSpPr>
        <dsp:cNvPr id="0" name=""/>
        <dsp:cNvSpPr/>
      </dsp:nvSpPr>
      <dsp:spPr>
        <a:xfrm>
          <a:off x="0" y="1731076"/>
          <a:ext cx="2472673" cy="115254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2857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2C69B2"/>
              </a:solidFill>
            </a:rPr>
            <a:t>План/Программа/Регламент/График процедур ВСОКО на учебный год</a:t>
          </a:r>
        </a:p>
      </dsp:txBody>
      <dsp:txXfrm>
        <a:off x="33757" y="1764833"/>
        <a:ext cx="2405159" cy="1085034"/>
      </dsp:txXfrm>
    </dsp:sp>
    <dsp:sp modelId="{B77DD6B2-64E1-4614-90C0-45575AD26301}">
      <dsp:nvSpPr>
        <dsp:cNvPr id="0" name=""/>
        <dsp:cNvSpPr/>
      </dsp:nvSpPr>
      <dsp:spPr>
        <a:xfrm rot="5400000">
          <a:off x="1020233" y="2912438"/>
          <a:ext cx="432205" cy="51864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>
          <a:solidFill>
            <a:srgbClr val="2857A5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1080742" y="2955659"/>
        <a:ext cx="311188" cy="302544"/>
      </dsp:txXfrm>
    </dsp:sp>
    <dsp:sp modelId="{628AA661-D143-494D-A5AE-5D094B16924A}">
      <dsp:nvSpPr>
        <dsp:cNvPr id="0" name=""/>
        <dsp:cNvSpPr/>
      </dsp:nvSpPr>
      <dsp:spPr>
        <a:xfrm>
          <a:off x="0" y="3459899"/>
          <a:ext cx="2472673" cy="1152548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rgbClr val="2857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2C69B2"/>
              </a:solidFill>
            </a:rPr>
            <a:t>  Информационно - аналитические материалы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rgbClr val="2C69B2"/>
              </a:solidFill>
            </a:rPr>
            <a:t>(согласно плану / программе .. ВСОКО) </a:t>
          </a:r>
        </a:p>
      </dsp:txBody>
      <dsp:txXfrm>
        <a:off x="33757" y="3493656"/>
        <a:ext cx="2405159" cy="1085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77686-4CF1-4881-962C-FE4B604B433C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4EC74-C54E-4EA1-9FE7-E3051FBDD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53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EA222-A525-4EE1-8DD1-D521F27A3C40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B7867-B9ED-4BC6-B71F-0B4A0D890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00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74086-ED70-49B7-BA47-6D30F3F70A0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542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767F9-8EB3-4875-95EB-9EDF25EE047C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23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767F9-8EB3-4875-95EB-9EDF25EE047C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764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74086-ED70-49B7-BA47-6D30F3F70A0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512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74086-ED70-49B7-BA47-6D30F3F70A0C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87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74086-ED70-49B7-BA47-6D30F3F70A0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5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774086-ED70-49B7-BA47-6D30F3F70A0C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24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767F9-8EB3-4875-95EB-9EDF25EE047C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59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0767F9-8EB3-4875-95EB-9EDF25EE047C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523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>
            <a:extLst>
              <a:ext uri="{FF2B5EF4-FFF2-40B4-BE49-F238E27FC236}">
                <a16:creationId xmlns:a16="http://schemas.microsoft.com/office/drawing/2014/main" xmlns="" id="{19A404B6-F0D3-4401-9262-629ACD2EBD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>
            <a:extLst>
              <a:ext uri="{FF2B5EF4-FFF2-40B4-BE49-F238E27FC236}">
                <a16:creationId xmlns:a16="http://schemas.microsoft.com/office/drawing/2014/main" xmlns="" id="{019DBD1C-A7C0-4B59-A9B5-EBB01D47AA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45060" name="Номер слайда 3">
            <a:extLst>
              <a:ext uri="{FF2B5EF4-FFF2-40B4-BE49-F238E27FC236}">
                <a16:creationId xmlns:a16="http://schemas.microsoft.com/office/drawing/2014/main" xmlns="" id="{E7F80620-B914-4B58-9A12-63E07DB02C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10" indent="-2843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39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35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31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27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23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19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15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9831382-5265-4AB2-986F-CBDE15852C79}" type="slidenum">
              <a:rPr lang="ru-RU" altLang="ru-RU">
                <a:cs typeface="Arial" panose="020B0604020202020204" pitchFamily="34" charset="0"/>
              </a:rPr>
              <a:pPr/>
              <a:t>19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635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>
            <a:extLst>
              <a:ext uri="{FF2B5EF4-FFF2-40B4-BE49-F238E27FC236}">
                <a16:creationId xmlns:a16="http://schemas.microsoft.com/office/drawing/2014/main" xmlns="" id="{19A404B6-F0D3-4401-9262-629ACD2EBD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Заметки 2">
            <a:extLst>
              <a:ext uri="{FF2B5EF4-FFF2-40B4-BE49-F238E27FC236}">
                <a16:creationId xmlns:a16="http://schemas.microsoft.com/office/drawing/2014/main" xmlns="" id="{019DBD1C-A7C0-4B59-A9B5-EBB01D47AA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45060" name="Номер слайда 3">
            <a:extLst>
              <a:ext uri="{FF2B5EF4-FFF2-40B4-BE49-F238E27FC236}">
                <a16:creationId xmlns:a16="http://schemas.microsoft.com/office/drawing/2014/main" xmlns="" id="{E7F80620-B914-4B58-9A12-63E07DB02C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310" indent="-2843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739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35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7319" indent="-22748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227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723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219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7158" indent="-2274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9831382-5265-4AB2-986F-CBDE15852C79}" type="slidenum">
              <a:rPr lang="ru-RU" altLang="ru-RU">
                <a:cs typeface="Arial" panose="020B0604020202020204" pitchFamily="34" charset="0"/>
              </a:rPr>
              <a:pPr/>
              <a:t>20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3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18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61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3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57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24483">
              <a:lnSpc>
                <a:spcPts val="1195"/>
              </a:lnSpc>
            </a:pPr>
            <a:fld id="{81D60167-4931-47E6-BA6A-407CBD079E47}" type="slidenum">
              <a:rPr lang="ru-RU" smtClean="0"/>
              <a:pPr marL="24483">
                <a:lnSpc>
                  <a:spcPts val="1195"/>
                </a:lnSpc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307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18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4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20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76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88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4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80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7DE9-F8A5-4E7C-B928-2CC5C93672C3}" type="datetimeFigureOut">
              <a:rPr lang="ru-RU" smtClean="0"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8DD08-42B4-42D1-AAC4-0B300214E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5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образовательной организации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09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Самообследование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документы: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«Об утверждении порядка проведения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образовательной организацией» от 14.06.2013 № 462 (в редакции Приказа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14.12.2017 № 1218):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 процессе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проводится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(1)оценка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(2)системы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организации,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(3)содержания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качества подготовки обучающихся,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(4)организации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процесса,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(5)востребованности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выпускников,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(6)качества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(7)учебно-методического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(8)библиотечно-информационного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(9)материально-технической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базы,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(10)функционирования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системы оценки качества образования, а также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(11)анализ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деятельности организации, подлежащей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самообследованию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устанавливаемых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образования 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29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ВСОКО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оценки качества образования (ВСОКО)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система мероприятий и процедур, необходимых для осуществления контроля состояния качества образовательной деятельности посредством обеспечения своевременной, полной и объективной информации о качестве образовательных программ, которые реализует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результатах освоения программ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ВСОКО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совокупность информационно-аналитических продуктов контрольно-оценочной деятельности субъектов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ВСОКО.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проверка и анализ того, что происходит в школе.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0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B6FA684F-902D-49EE-B4EA-4FDBD42295FD}"/>
              </a:ext>
            </a:extLst>
          </p:cNvPr>
          <p:cNvSpPr/>
          <p:nvPr/>
        </p:nvSpPr>
        <p:spPr>
          <a:xfrm>
            <a:off x="427008" y="1925847"/>
            <a:ext cx="2607334" cy="1766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cs typeface="Calibri"/>
              </a:rPr>
              <a:t>Контроль - это обеспечение гарантий качественного образования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F338CE46-6E6D-4836-AF9A-34EEF146ECAC}"/>
              </a:ext>
            </a:extLst>
          </p:cNvPr>
          <p:cNvSpPr/>
          <p:nvPr/>
        </p:nvSpPr>
        <p:spPr>
          <a:xfrm>
            <a:off x="3435472" y="1925847"/>
            <a:ext cx="5173691" cy="1766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cs typeface="Calibri"/>
              </a:rPr>
              <a:t>ВСОКО - это установление соответствия имеющегося качества образования требованиям образовательных стандартов и запросу потребителей, а также информирование потребителей о степени соответствия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xmlns="" id="{A1493ACC-BC51-4DCA-AA0C-B548AC4D24E1}"/>
              </a:ext>
            </a:extLst>
          </p:cNvPr>
          <p:cNvSpPr/>
          <p:nvPr/>
        </p:nvSpPr>
        <p:spPr>
          <a:xfrm>
            <a:off x="427008" y="3953055"/>
            <a:ext cx="4925683" cy="1766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cs typeface="Calibri"/>
              </a:rPr>
              <a:t>Контроль - это обязательная составляющая управленческого цикла наряду с планированием, организацией, руководством и анализом образовательной деятельности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xmlns="" id="{F1752810-6A99-47BB-A475-CF540434BAD8}"/>
              </a:ext>
            </a:extLst>
          </p:cNvPr>
          <p:cNvSpPr/>
          <p:nvPr/>
        </p:nvSpPr>
        <p:spPr>
          <a:xfrm>
            <a:off x="5796952" y="3953055"/>
            <a:ext cx="2812211" cy="1766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cs typeface="Calibri"/>
              </a:rPr>
              <a:t>ВСОКО - это инструмент управления качеством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5179A01-DA9B-449C-AFD3-635EDBB1BBC5}"/>
              </a:ext>
            </a:extLst>
          </p:cNvPr>
          <p:cNvSpPr txBox="1"/>
          <p:nvPr/>
        </p:nvSpPr>
        <p:spPr>
          <a:xfrm>
            <a:off x="2603556" y="382221"/>
            <a:ext cx="637555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cs typeface="Calibri"/>
              </a:rPr>
              <a:t>ВСОКО и </a:t>
            </a:r>
            <a:r>
              <a:rPr lang="ru-RU" sz="2800" b="1" dirty="0">
                <a:solidFill>
                  <a:srgbClr val="FF0000"/>
                </a:solidFill>
                <a:cs typeface="Calibri"/>
              </a:rPr>
              <a:t>контроль</a:t>
            </a:r>
            <a:r>
              <a:rPr lang="en-US" sz="2800" b="1" dirty="0">
                <a:solidFill>
                  <a:srgbClr val="FF0000"/>
                </a:solidFill>
                <a:cs typeface="Calibri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cs typeface="Calibri"/>
              </a:rPr>
              <a:t>основные</a:t>
            </a:r>
            <a:r>
              <a:rPr lang="en-US" sz="2800" b="1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Calibri"/>
              </a:rPr>
              <a:t>отличия</a:t>
            </a:r>
            <a:endParaRPr lang="en-US" sz="2800" b="1" dirty="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23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EDB6A2E-9783-46F1-AC12-3C461C27FF93}"/>
              </a:ext>
            </a:extLst>
          </p:cNvPr>
          <p:cNvSpPr txBox="1"/>
          <p:nvPr/>
        </p:nvSpPr>
        <p:spPr>
          <a:xfrm>
            <a:off x="2807369" y="202790"/>
            <a:ext cx="484859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Различие ВСОКО и контроля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xmlns="" id="{B99F1D4F-516F-477F-B0A7-A923C66123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236107"/>
          <a:ext cx="9144000" cy="488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881">
                  <a:extLst>
                    <a:ext uri="{9D8B030D-6E8A-4147-A177-3AD203B41FA5}">
                      <a16:colId xmlns:a16="http://schemas.microsoft.com/office/drawing/2014/main" xmlns="" val="1303364658"/>
                    </a:ext>
                  </a:extLst>
                </a:gridCol>
                <a:gridCol w="3412786">
                  <a:extLst>
                    <a:ext uri="{9D8B030D-6E8A-4147-A177-3AD203B41FA5}">
                      <a16:colId xmlns:a16="http://schemas.microsoft.com/office/drawing/2014/main" xmlns="" val="2406724529"/>
                    </a:ext>
                  </a:extLst>
                </a:gridCol>
                <a:gridCol w="3761333">
                  <a:extLst>
                    <a:ext uri="{9D8B030D-6E8A-4147-A177-3AD203B41FA5}">
                      <a16:colId xmlns:a16="http://schemas.microsoft.com/office/drawing/2014/main" xmlns="" val="3115834501"/>
                    </a:ext>
                  </a:extLst>
                </a:gridCol>
              </a:tblGrid>
              <a:tr h="73540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Параметры различия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Контроль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ВСОКО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0534062"/>
                  </a:ext>
                </a:extLst>
              </a:tr>
              <a:tr h="2626458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Назначение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Обеспечение жизнедеятельности ОО, в т.ч. предупреждение негативных явлений, ситуаций и подготовка основания для своевременных управленческих решений по достижению качественного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Сбор и анализ информации о степени соответствия наличного состояния результатов, содержания и условий реализации образовательных программ требованиям ФГОС и запросу потребителей образовательных услуг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916514"/>
                  </a:ext>
                </a:extLst>
              </a:tr>
              <a:tr h="470248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Риторика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Кого и для чего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Как и когда именно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9302161"/>
                  </a:ext>
                </a:extLst>
              </a:tr>
              <a:tr h="1050583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Уровень правовой регламентации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Институциональный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Федеральный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90488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25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xmlns="" id="{B99F1D4F-516F-477F-B0A7-A923C661236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4324" y="1332383"/>
          <a:ext cx="91440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680">
                  <a:extLst>
                    <a:ext uri="{9D8B030D-6E8A-4147-A177-3AD203B41FA5}">
                      <a16:colId xmlns:a16="http://schemas.microsoft.com/office/drawing/2014/main" xmlns="" val="130336465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406724529"/>
                    </a:ext>
                  </a:extLst>
                </a:gridCol>
                <a:gridCol w="4860032">
                  <a:extLst>
                    <a:ext uri="{9D8B030D-6E8A-4147-A177-3AD203B41FA5}">
                      <a16:colId xmlns:a16="http://schemas.microsoft.com/office/drawing/2014/main" xmlns="" val="3115834501"/>
                    </a:ext>
                  </a:extLst>
                </a:gridCol>
              </a:tblGrid>
              <a:tr h="5734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Параметры различия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Контроль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ВСОКО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0534062"/>
                  </a:ext>
                </a:extLst>
              </a:tr>
              <a:tr h="1556539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Документация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План контроля</a:t>
                      </a:r>
                    </a:p>
                    <a:p>
                      <a:pPr lvl="0">
                        <a:buNone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Аналитические справки по итогам контроля.</a:t>
                      </a:r>
                    </a:p>
                    <a:p>
                      <a:pPr lvl="0">
                        <a:buNone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Распорядительные акты по итогам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noProof="0" dirty="0">
                          <a:solidFill>
                            <a:schemeClr val="tx2"/>
                          </a:solidFill>
                        </a:rPr>
                        <a:t>- Положение о ВСОКО и смежные локальные нормативные акты.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noProof="0" dirty="0">
                          <a:solidFill>
                            <a:schemeClr val="tx2"/>
                          </a:solidFill>
                        </a:rPr>
                        <a:t>- Распорядительные акты о проведении самообследования и подготовке отчета о самообследовании.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noProof="0" dirty="0">
                          <a:solidFill>
                            <a:schemeClr val="tx2"/>
                          </a:solidFill>
                        </a:rPr>
                        <a:t>- Основная образовательная программа</a:t>
                      </a:r>
                      <a:endParaRPr lang="ru-RU" sz="1800" b="0" i="0" u="none" strike="noStrike" noProof="0" dirty="0">
                        <a:solidFill>
                          <a:schemeClr val="tx2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916514"/>
                  </a:ext>
                </a:extLst>
              </a:tr>
              <a:tr h="2293847"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Правовая основа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План контроля ОО</a:t>
                      </a:r>
                    </a:p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Положение о ВШК в ОО</a:t>
                      </a:r>
                    </a:p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Решение педагогического совета ОО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- ФЗ-273 (п.13 ст. 28)  </a:t>
                      </a:r>
                    </a:p>
                    <a:p>
                      <a:pPr marL="0" lvl="0" indent="0">
                        <a:buFontTx/>
                        <a:buChar char="-"/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</a:rPr>
                        <a:t> Приказ Минобразования РФ от 14.06.2013 №462 «Об утверждении порядка проведения самообследования образовательной организации»</a:t>
                      </a:r>
                    </a:p>
                    <a:p>
                      <a:pPr marL="0" lvl="0" indent="0">
                        <a:buFontTx/>
                        <a:buChar char="-"/>
                      </a:pPr>
                      <a:r>
                        <a:rPr lang="ru-RU" sz="1800" u="none" strike="noStrike" kern="1200" dirty="0">
                          <a:solidFill>
                            <a:schemeClr val="tx2"/>
                          </a:solidFill>
                          <a:effectLst/>
                        </a:rPr>
                        <a:t> Приказ Минобрнауки России от 10.12.2013 N 1324 «Об утверждении показателей деятельности образовательной организации, подлежащей самообследованию»</a:t>
                      </a:r>
                      <a:endParaRPr lang="ru-RU" sz="1800" b="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930216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BD549F3-F6C1-4760-94FA-1DE2D4FE1C5A}"/>
              </a:ext>
            </a:extLst>
          </p:cNvPr>
          <p:cNvSpPr txBox="1"/>
          <p:nvPr/>
        </p:nvSpPr>
        <p:spPr>
          <a:xfrm>
            <a:off x="3050475" y="202790"/>
            <a:ext cx="595284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Различие ВСОКО и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3133223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2">
            <a:extLst>
              <a:ext uri="{FF2B5EF4-FFF2-40B4-BE49-F238E27FC236}">
                <a16:creationId xmlns:a16="http://schemas.microsoft.com/office/drawing/2014/main" xmlns="" id="{D58086B7-F0B6-4C71-9C31-E3223A86A3C8}"/>
              </a:ext>
            </a:extLst>
          </p:cNvPr>
          <p:cNvGraphicFramePr/>
          <p:nvPr>
            <p:extLst/>
          </p:nvPr>
        </p:nvGraphicFramePr>
        <p:xfrm>
          <a:off x="179512" y="2996951"/>
          <a:ext cx="8640960" cy="3363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EB7EA3B-01AA-4228-95E5-FEE9B4B2FFCF}"/>
              </a:ext>
            </a:extLst>
          </p:cNvPr>
          <p:cNvSpPr/>
          <p:nvPr/>
        </p:nvSpPr>
        <p:spPr>
          <a:xfrm>
            <a:off x="428856" y="1322029"/>
            <a:ext cx="81422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chemeClr val="tx2"/>
                </a:solidFill>
                <a:latin typeface="Calibri"/>
              </a:rPr>
              <a:t>Издание распорядительных актов об утверждении годового цикла работ по обеспечению функционирования ВСОКО, проведению самообследования, и подготовки отчета о самообследовании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5FC5E21-9AEA-45CC-8E98-78521F4580C4}"/>
              </a:ext>
            </a:extLst>
          </p:cNvPr>
          <p:cNvSpPr/>
          <p:nvPr/>
        </p:nvSpPr>
        <p:spPr>
          <a:xfrm>
            <a:off x="2342149" y="139550"/>
            <a:ext cx="66503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alibri"/>
              </a:rPr>
              <a:t>Общее</a:t>
            </a:r>
            <a:r>
              <a:rPr lang="ru-RU" sz="2400" b="1" dirty="0">
                <a:solidFill>
                  <a:srgbClr val="C00000"/>
                </a:solidFill>
                <a:latin typeface="Calibri"/>
                <a:cs typeface="Calibri"/>
              </a:rPr>
              <a:t> руководство контроля</a:t>
            </a:r>
            <a:r>
              <a:rPr lang="ru-RU" sz="2400" b="1" dirty="0">
                <a:solidFill>
                  <a:srgbClr val="C00000"/>
                </a:solidFill>
                <a:latin typeface="Calibri"/>
              </a:rPr>
              <a:t> осуществляет руководитель</a:t>
            </a:r>
            <a:r>
              <a:rPr lang="ru-RU" sz="2400" b="1" dirty="0">
                <a:solidFill>
                  <a:srgbClr val="C00000"/>
                </a:solidFill>
                <a:latin typeface="Calibri"/>
                <a:cs typeface="Calibri"/>
              </a:rPr>
              <a:t> </a:t>
            </a:r>
            <a:r>
              <a:rPr lang="ru-RU" sz="2400" b="1" dirty="0">
                <a:solidFill>
                  <a:srgbClr val="C00000"/>
                </a:solidFill>
                <a:latin typeface="Calibri"/>
              </a:rPr>
              <a:t>ОО</a:t>
            </a:r>
            <a:endParaRPr lang="ru-RU" sz="24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097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" name="Схема 325">
            <a:extLst>
              <a:ext uri="{FF2B5EF4-FFF2-40B4-BE49-F238E27FC236}">
                <a16:creationId xmlns:a16="http://schemas.microsoft.com/office/drawing/2014/main" xmlns="" id="{5F10AFC9-BA18-4C59-A68E-0A2212A17D3E}"/>
              </a:ext>
            </a:extLst>
          </p:cNvPr>
          <p:cNvGraphicFramePr/>
          <p:nvPr>
            <p:extLst/>
          </p:nvPr>
        </p:nvGraphicFramePr>
        <p:xfrm>
          <a:off x="128478" y="1413009"/>
          <a:ext cx="9015522" cy="328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3">
            <a:extLst>
              <a:ext uri="{FF2B5EF4-FFF2-40B4-BE49-F238E27FC236}">
                <a16:creationId xmlns:a16="http://schemas.microsoft.com/office/drawing/2014/main" xmlns="" id="{A1EE6ADD-FC8A-4781-AA6C-4DBBC5490C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18078768"/>
              </p:ext>
            </p:extLst>
          </p:nvPr>
        </p:nvGraphicFramePr>
        <p:xfrm>
          <a:off x="128478" y="5301208"/>
          <a:ext cx="8820835" cy="1065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A0E32E3-60DF-418F-B43F-1EA901AF7A94}"/>
              </a:ext>
            </a:extLst>
          </p:cNvPr>
          <p:cNvSpPr/>
          <p:nvPr/>
        </p:nvSpPr>
        <p:spPr>
          <a:xfrm>
            <a:off x="2189747" y="117515"/>
            <a:ext cx="67240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alibri"/>
                <a:cs typeface="Calibri"/>
              </a:rPr>
              <a:t>Для определения локального поля ВСОКО необходимо</a:t>
            </a:r>
          </a:p>
        </p:txBody>
      </p:sp>
    </p:spTree>
    <p:extLst>
      <p:ext uri="{BB962C8B-B14F-4D97-AF65-F5344CB8AC3E}">
        <p14:creationId xmlns:p14="http://schemas.microsoft.com/office/powerpoint/2010/main" val="3280185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9560647-E797-4E23-B44D-C7960BAECA79}"/>
              </a:ext>
            </a:extLst>
          </p:cNvPr>
          <p:cNvSpPr txBox="1"/>
          <p:nvPr/>
        </p:nvSpPr>
        <p:spPr>
          <a:xfrm>
            <a:off x="1058724" y="2232114"/>
            <a:ext cx="147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350" dirty="0">
              <a:solidFill>
                <a:schemeClr val="tx2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E1161CB-F59B-4427-BB17-4CF360F2B626}"/>
              </a:ext>
            </a:extLst>
          </p:cNvPr>
          <p:cNvSpPr/>
          <p:nvPr/>
        </p:nvSpPr>
        <p:spPr>
          <a:xfrm>
            <a:off x="107504" y="3058582"/>
            <a:ext cx="2516818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1216" lvl="1" indent="-201216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  формах, порядке, периодичности текущего контроля и  промежуточной аттестации обучающихся в ОО;</a:t>
            </a:r>
          </a:p>
          <a:p>
            <a:pPr marL="201216" lvl="1" indent="-201216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об индивидуальном учебном проекте в ОО;</a:t>
            </a:r>
          </a:p>
          <a:p>
            <a:pPr marL="201216" lvl="1" indent="-201216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 фонде оценочных средств в ОО</a:t>
            </a:r>
          </a:p>
          <a:p>
            <a:pPr marL="201216" lvl="1" indent="-201216" algn="just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tx2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64DF9F9-8C2E-4C27-8B14-4F97E6481659}"/>
              </a:ext>
            </a:extLst>
          </p:cNvPr>
          <p:cNvSpPr/>
          <p:nvPr/>
        </p:nvSpPr>
        <p:spPr>
          <a:xfrm>
            <a:off x="2974302" y="2806053"/>
            <a:ext cx="3469909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5731" indent="-135731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 ведении классного (электронного) журнала</a:t>
            </a:r>
          </a:p>
          <a:p>
            <a:pPr marL="135731" indent="-135731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 портфолио обучающихся в ОО</a:t>
            </a:r>
          </a:p>
          <a:p>
            <a:pPr marL="135731" indent="-135731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об индивидуальном учете образовательных достижений и поощрении обучающихся в ОО</a:t>
            </a:r>
          </a:p>
          <a:p>
            <a:pPr marL="135731" indent="-135731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Порядок зачета результатов освоения обучающимися учебных предметов,</a:t>
            </a:r>
          </a:p>
          <a:p>
            <a:pPr marL="135731" indent="-135731"/>
            <a:r>
              <a:rPr lang="ru-RU" sz="1300" dirty="0">
                <a:solidFill>
                  <a:schemeClr val="tx2"/>
                </a:solidFill>
              </a:rPr>
              <a:t>курсов, дисциплин (модулей), дополнительных образовательных программ в</a:t>
            </a:r>
          </a:p>
          <a:p>
            <a:pPr marL="135731" indent="-135731"/>
            <a:r>
              <a:rPr lang="ru-RU" sz="1300" dirty="0">
                <a:solidFill>
                  <a:schemeClr val="tx2"/>
                </a:solidFill>
              </a:rPr>
              <a:t>других организациях, осуществляющих образовательную деятельность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12A2630E-962B-41D7-A389-F5DC0C997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974" y="1547054"/>
            <a:ext cx="2516818" cy="150227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350" dirty="0">
                <a:solidFill>
                  <a:schemeClr val="tx2"/>
                </a:solidFill>
              </a:rPr>
              <a:t>Осуществление текущего контроля успеваемости и промежуточной аттестации обучающихся, установление их форм, периодичности и порядка проведения (п.10 ч. 3 ст. 28)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21B30D1F-E261-4503-9675-95E4ADFCBB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31653" y="1552413"/>
            <a:ext cx="3312044" cy="1294171"/>
          </a:xfrm>
        </p:spPr>
        <p:txBody>
          <a:bodyPr>
            <a:normAutofit/>
          </a:bodyPr>
          <a:lstStyle/>
          <a:p>
            <a:pPr algn="just"/>
            <a:r>
              <a:rPr lang="ru-RU" sz="1300" dirty="0">
                <a:solidFill>
                  <a:schemeClr val="tx2"/>
                </a:solidFill>
              </a:rPr>
              <a:t>Индивидуальный учет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 (п. 11  ч. 3 ст. 28)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5085B82-C2B7-447C-B126-FF6692EF89C3}"/>
              </a:ext>
            </a:extLst>
          </p:cNvPr>
          <p:cNvSpPr/>
          <p:nvPr/>
        </p:nvSpPr>
        <p:spPr>
          <a:xfrm>
            <a:off x="6601294" y="1671474"/>
            <a:ext cx="22050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300" b="1" dirty="0">
                <a:solidFill>
                  <a:schemeClr val="tx2"/>
                </a:solidFill>
              </a:rPr>
              <a:t> Проведение самообследования, обеспечение функционирования внутренней системы оценки качества образования (п.13 ч. 3 ст. 28)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9659B44C-64CF-45B5-9381-F31840AFACDB}"/>
              </a:ext>
            </a:extLst>
          </p:cNvPr>
          <p:cNvSpPr/>
          <p:nvPr/>
        </p:nvSpPr>
        <p:spPr>
          <a:xfrm>
            <a:off x="6560418" y="3406217"/>
            <a:ext cx="2205008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Положение о внутренней системе оценки качества образования (Положение  о ВМКО в ОО / Положение о ВШК)</a:t>
            </a:r>
          </a:p>
          <a:p>
            <a:pPr marL="136922" lvl="1" indent="-136922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</a:rPr>
              <a:t>Отчет о результатах самообследования в ОО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994AE340-F7CB-49C2-86A3-37D8EC5C58BC}"/>
              </a:ext>
            </a:extLst>
          </p:cNvPr>
          <p:cNvSpPr/>
          <p:nvPr/>
        </p:nvSpPr>
        <p:spPr>
          <a:xfrm>
            <a:off x="2423256" y="366885"/>
            <a:ext cx="64480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ru-RU" sz="2400" b="1" dirty="0">
                <a:solidFill>
                  <a:srgbClr val="C00000"/>
                </a:solidFill>
                <a:latin typeface="Calibri"/>
              </a:rPr>
              <a:t>РЕКОМЕНДУЕМЫЙ СОСТАВ ЛОКАЛЬНЫХ</a:t>
            </a:r>
            <a:r>
              <a:rPr lang="ru-RU" sz="2400" b="1" dirty="0">
                <a:solidFill>
                  <a:srgbClr val="C00000"/>
                </a:solidFill>
                <a:latin typeface="Calibri"/>
                <a:cs typeface="Calibri"/>
              </a:rPr>
              <a:t> НОРМАТИВНЫХ АКТОВ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31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xmlns="" id="{4E7262A6-6ECA-4068-BB83-F780021BF9DE}"/>
              </a:ext>
            </a:extLst>
          </p:cNvPr>
          <p:cNvSpPr/>
          <p:nvPr/>
        </p:nvSpPr>
        <p:spPr>
          <a:xfrm>
            <a:off x="207712" y="1156410"/>
            <a:ext cx="3055752" cy="5671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5C160C7-587A-4F64-9713-43A53A638FE9}"/>
              </a:ext>
            </a:extLst>
          </p:cNvPr>
          <p:cNvSpPr/>
          <p:nvPr/>
        </p:nvSpPr>
        <p:spPr>
          <a:xfrm>
            <a:off x="1040824" y="1204795"/>
            <a:ext cx="2404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Рекомендация</a:t>
            </a:r>
            <a:endParaRPr lang="ru-RU" sz="24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pic>
        <p:nvPicPr>
          <p:cNvPr id="5" name="Picture 2" descr="http://itd3.mycdn.me/image?id=859568939713&amp;t=20&amp;plc=WEB&amp;tkn=*jHmOKB0y9qeggUbQLU2ISu8TuT4">
            <a:extLst>
              <a:ext uri="{FF2B5EF4-FFF2-40B4-BE49-F238E27FC236}">
                <a16:creationId xmlns:a16="http://schemas.microsoft.com/office/drawing/2014/main" xmlns="" id="{5C5660CB-3CB5-4E71-A595-0D0C3F1A1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6" t="22382"/>
          <a:stretch/>
        </p:blipFill>
        <p:spPr bwMode="auto">
          <a:xfrm>
            <a:off x="236900" y="1203423"/>
            <a:ext cx="803925" cy="5073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728D491-1A2B-42BE-B183-745050423389}"/>
              </a:ext>
            </a:extLst>
          </p:cNvPr>
          <p:cNvSpPr/>
          <p:nvPr/>
        </p:nvSpPr>
        <p:spPr>
          <a:xfrm>
            <a:off x="281169" y="2066397"/>
            <a:ext cx="4661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План (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plan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ea typeface="Times New Roman" panose="02020603050405020304" pitchFamily="18" charset="0"/>
              </a:rPr>
              <a:t> - это официальный документ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ECB06A21-A4E4-4A39-AFAC-8F044E9316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614" y="1144632"/>
            <a:ext cx="876301" cy="1183476"/>
          </a:xfrm>
          <a:prstGeom prst="rect">
            <a:avLst/>
          </a:prstGeom>
        </p:spPr>
      </p:pic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EF6D4E58-E29E-49C2-8C29-87ADC39DC1C4}"/>
              </a:ext>
            </a:extLst>
          </p:cNvPr>
          <p:cNvCxnSpPr>
            <a:cxnSpLocks/>
          </p:cNvCxnSpPr>
          <p:nvPr/>
        </p:nvCxnSpPr>
        <p:spPr>
          <a:xfrm flipV="1">
            <a:off x="4719500" y="1571323"/>
            <a:ext cx="2005701" cy="5757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D0F50298-108C-42A0-941F-7D007A12651A}"/>
              </a:ext>
            </a:extLst>
          </p:cNvPr>
          <p:cNvCxnSpPr>
            <a:cxnSpLocks/>
          </p:cNvCxnSpPr>
          <p:nvPr/>
        </p:nvCxnSpPr>
        <p:spPr>
          <a:xfrm>
            <a:off x="4719499" y="2453245"/>
            <a:ext cx="1613654" cy="43070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xmlns="" id="{DFEE5835-A5C9-42A8-8184-D485B4761D56}"/>
              </a:ext>
            </a:extLst>
          </p:cNvPr>
          <p:cNvSpPr/>
          <p:nvPr/>
        </p:nvSpPr>
        <p:spPr>
          <a:xfrm>
            <a:off x="6444870" y="2453245"/>
            <a:ext cx="2463396" cy="8879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Установите контроль реализации / выполнения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756AFEBB-3B6B-4A24-9EDD-559907CDA716}"/>
              </a:ext>
            </a:extLst>
          </p:cNvPr>
          <p:cNvSpPr/>
          <p:nvPr/>
        </p:nvSpPr>
        <p:spPr>
          <a:xfrm>
            <a:off x="1190241" y="3973105"/>
            <a:ext cx="73988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FF0000"/>
                </a:solidFill>
                <a:ea typeface="Times New Roman" panose="02020603050405020304" pitchFamily="18" charset="0"/>
              </a:rPr>
              <a:t>Составление планов - это очень ответственная процедура 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: скругленные углы 26">
            <a:extLst>
              <a:ext uri="{FF2B5EF4-FFF2-40B4-BE49-F238E27FC236}">
                <a16:creationId xmlns:a16="http://schemas.microsoft.com/office/drawing/2014/main" xmlns="" id="{D106D77F-B627-4366-89C4-5363066D50F9}"/>
              </a:ext>
            </a:extLst>
          </p:cNvPr>
          <p:cNvSpPr/>
          <p:nvPr/>
        </p:nvSpPr>
        <p:spPr>
          <a:xfrm>
            <a:off x="281169" y="3429000"/>
            <a:ext cx="3058466" cy="56719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i="1" dirty="0"/>
              <a:t>Обратите  внимание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8" name="Picture 6" descr="https://lingua-airlines.ru/wp-content/uploads/2017/10/DQLNNYMKSM.jpg">
            <a:extLst>
              <a:ext uri="{FF2B5EF4-FFF2-40B4-BE49-F238E27FC236}">
                <a16:creationId xmlns:a16="http://schemas.microsoft.com/office/drawing/2014/main" xmlns="" id="{B193277F-4DAA-4935-8616-4B9326ADF8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9" t="2146" r="9022" b="-2146"/>
          <a:stretch/>
        </p:blipFill>
        <p:spPr bwMode="auto">
          <a:xfrm>
            <a:off x="478045" y="3402906"/>
            <a:ext cx="425219" cy="55946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393A9A80-55D5-4D7A-9941-DA26FD376BCD}"/>
              </a:ext>
            </a:extLst>
          </p:cNvPr>
          <p:cNvSpPr/>
          <p:nvPr/>
        </p:nvSpPr>
        <p:spPr>
          <a:xfrm>
            <a:off x="687273" y="4716654"/>
            <a:ext cx="1868523" cy="46166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F753A88E-309F-42A0-A2D6-2B5599F57116}"/>
              </a:ext>
            </a:extLst>
          </p:cNvPr>
          <p:cNvSpPr/>
          <p:nvPr/>
        </p:nvSpPr>
        <p:spPr>
          <a:xfrm>
            <a:off x="704632" y="4696278"/>
            <a:ext cx="14769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ea typeface="Times New Roman" panose="02020603050405020304" pitchFamily="18" charset="0"/>
              </a:rPr>
              <a:t>Пример</a:t>
            </a:r>
            <a:endParaRPr lang="ru-RU" sz="2400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pic>
        <p:nvPicPr>
          <p:cNvPr id="17" name="Picture 2" descr="http://itd3.mycdn.me/image?id=859568939713&amp;t=20&amp;plc=WEB&amp;tkn=*jHmOKB0y9qeggUbQLU2ISu8TuT4">
            <a:extLst>
              <a:ext uri="{FF2B5EF4-FFF2-40B4-BE49-F238E27FC236}">
                <a16:creationId xmlns:a16="http://schemas.microsoft.com/office/drawing/2014/main" xmlns="" id="{2D6044F4-521B-4EFB-8A71-8CCD843BE8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6" t="22382"/>
          <a:stretch/>
        </p:blipFill>
        <p:spPr bwMode="auto">
          <a:xfrm>
            <a:off x="1952335" y="4720306"/>
            <a:ext cx="693401" cy="5115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xmlns="" id="{70A52367-F180-49BC-BC80-548438778476}"/>
              </a:ext>
            </a:extLst>
          </p:cNvPr>
          <p:cNvSpPr/>
          <p:nvPr/>
        </p:nvSpPr>
        <p:spPr>
          <a:xfrm rot="5400000">
            <a:off x="3172023" y="5460719"/>
            <a:ext cx="265948" cy="279985"/>
          </a:xfrm>
          <a:prstGeom prst="downArrow">
            <a:avLst>
              <a:gd name="adj1" fmla="val 42344"/>
              <a:gd name="adj2" fmla="val 47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2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8F1DC4D-D359-4DC5-B15C-AEDB0ABAA393}"/>
              </a:ext>
            </a:extLst>
          </p:cNvPr>
          <p:cNvSpPr txBox="1"/>
          <p:nvPr/>
        </p:nvSpPr>
        <p:spPr>
          <a:xfrm>
            <a:off x="3623651" y="4599650"/>
            <a:ext cx="53245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План работы ОО на 2019-2020 учебный год содержит раздел / блок / модуль:</a:t>
            </a:r>
          </a:p>
          <a:p>
            <a:r>
              <a:rPr lang="ru-RU" dirty="0">
                <a:solidFill>
                  <a:schemeClr val="tx2"/>
                </a:solidFill>
              </a:rPr>
              <a:t>Внутренняя система оценки качества образования, включающий мероприятия по </a:t>
            </a:r>
          </a:p>
          <a:p>
            <a:r>
              <a:rPr lang="ru-RU" dirty="0">
                <a:solidFill>
                  <a:schemeClr val="tx2"/>
                </a:solidFill>
              </a:rPr>
              <a:t>- </a:t>
            </a:r>
            <a:r>
              <a:rPr lang="ru-RU" dirty="0" smtClean="0">
                <a:solidFill>
                  <a:schemeClr val="tx2"/>
                </a:solidFill>
              </a:rPr>
              <a:t>проведению </a:t>
            </a:r>
            <a:r>
              <a:rPr lang="ru-RU" dirty="0">
                <a:solidFill>
                  <a:schemeClr val="tx2"/>
                </a:solidFill>
              </a:rPr>
              <a:t>диагностических и административных  контрольных работ;</a:t>
            </a:r>
          </a:p>
          <a:p>
            <a:r>
              <a:rPr lang="ru-RU" dirty="0">
                <a:solidFill>
                  <a:schemeClr val="tx2"/>
                </a:solidFill>
              </a:rPr>
              <a:t>- независимых диагностик и пр.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2C101B7B-82FC-4B45-9142-17BE7816F83A}"/>
              </a:ext>
            </a:extLst>
          </p:cNvPr>
          <p:cNvSpPr/>
          <p:nvPr/>
        </p:nvSpPr>
        <p:spPr>
          <a:xfrm>
            <a:off x="538192" y="5294078"/>
            <a:ext cx="24959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</a:rPr>
              <a:t>план проведения диагностических и административных контрольных работ,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  <a:latin typeface="Arial" panose="020B0604020202020204" pitchFamily="34" charset="0"/>
              </a:rPr>
              <a:t>план независимых диагностик</a:t>
            </a:r>
            <a:endParaRPr lang="ru-RU" sz="1400" dirty="0">
              <a:solidFill>
                <a:schemeClr val="tx2"/>
              </a:solidFill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6250B1B9-4D72-4DB1-9B54-FACF390E720B}"/>
              </a:ext>
            </a:extLst>
          </p:cNvPr>
          <p:cNvCxnSpPr/>
          <p:nvPr/>
        </p:nvCxnSpPr>
        <p:spPr>
          <a:xfrm>
            <a:off x="921014" y="5261718"/>
            <a:ext cx="2160240" cy="11899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6A9457C0-D2D6-49B1-A72A-5EB7AB794389}"/>
              </a:ext>
            </a:extLst>
          </p:cNvPr>
          <p:cNvCxnSpPr>
            <a:cxnSpLocks/>
          </p:cNvCxnSpPr>
          <p:nvPr/>
        </p:nvCxnSpPr>
        <p:spPr>
          <a:xfrm flipH="1">
            <a:off x="963908" y="5360574"/>
            <a:ext cx="1884445" cy="112343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A31D3EF6-E484-4FFE-A9EC-D704A1BB9A31}"/>
              </a:ext>
            </a:extLst>
          </p:cNvPr>
          <p:cNvSpPr/>
          <p:nvPr/>
        </p:nvSpPr>
        <p:spPr>
          <a:xfrm>
            <a:off x="1924594" y="160338"/>
            <a:ext cx="670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Что включить в план работы ОО</a:t>
            </a:r>
          </a:p>
        </p:txBody>
      </p:sp>
    </p:spTree>
    <p:extLst>
      <p:ext uri="{BB962C8B-B14F-4D97-AF65-F5344CB8AC3E}">
        <p14:creationId xmlns:p14="http://schemas.microsoft.com/office/powerpoint/2010/main" val="3108657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xmlns="" id="{73209016-65C0-4ACF-A912-16AE5EE3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4019" y="1144864"/>
            <a:ext cx="5345311" cy="597268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altLang="ru-RU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 ПОСТРОЕНИЕ ВСОКО (МОДЕЛЬ)</a:t>
            </a:r>
          </a:p>
        </p:txBody>
      </p:sp>
      <p:sp>
        <p:nvSpPr>
          <p:cNvPr id="6" name="AutoShape 5" descr="save image">
            <a:extLst>
              <a:ext uri="{FF2B5EF4-FFF2-40B4-BE49-F238E27FC236}">
                <a16:creationId xmlns:a16="http://schemas.microsoft.com/office/drawing/2014/main" xmlns="" id="{4CA7813C-0C88-409A-B823-DE6E3B640C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0057" y="1731750"/>
            <a:ext cx="171450" cy="171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013"/>
          </a:p>
        </p:txBody>
      </p:sp>
      <p:graphicFrame>
        <p:nvGraphicFramePr>
          <p:cNvPr id="13" name="Объект 10">
            <a:extLst>
              <a:ext uri="{FF2B5EF4-FFF2-40B4-BE49-F238E27FC236}">
                <a16:creationId xmlns:a16="http://schemas.microsoft.com/office/drawing/2014/main" xmlns="" id="{FA57BAB7-0AA7-4512-BE39-4AFDA10FEDE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70612" y="1680990"/>
          <a:ext cx="2472673" cy="4614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F2EB7C9-B2D2-4490-B946-68B3ABB368E7}"/>
              </a:ext>
            </a:extLst>
          </p:cNvPr>
          <p:cNvSpPr txBox="1"/>
          <p:nvPr/>
        </p:nvSpPr>
        <p:spPr>
          <a:xfrm>
            <a:off x="3697030" y="2094551"/>
            <a:ext cx="84386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2C69B2"/>
                </a:solidFill>
              </a:rPr>
              <a:t>ФГОС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FCCC389-D0D8-4B1F-9857-381F61ACAB67}"/>
              </a:ext>
            </a:extLst>
          </p:cNvPr>
          <p:cNvSpPr txBox="1"/>
          <p:nvPr/>
        </p:nvSpPr>
        <p:spPr>
          <a:xfrm>
            <a:off x="3161546" y="2515650"/>
            <a:ext cx="1893991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C69B2"/>
                </a:solidFill>
              </a:rPr>
              <a:t>Требования к результатам освоения основной образовательной программы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1376F76-E77E-4DA0-A04E-9DD2EB6A081D}"/>
              </a:ext>
            </a:extLst>
          </p:cNvPr>
          <p:cNvSpPr txBox="1"/>
          <p:nvPr/>
        </p:nvSpPr>
        <p:spPr>
          <a:xfrm>
            <a:off x="3196372" y="3770085"/>
            <a:ext cx="1893991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C69B2"/>
                </a:solidFill>
              </a:rPr>
              <a:t>Требования к условиям реализации основной общей программы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CAE5C91-7C25-4386-977D-A5E5F08941A2}"/>
              </a:ext>
            </a:extLst>
          </p:cNvPr>
          <p:cNvSpPr txBox="1"/>
          <p:nvPr/>
        </p:nvSpPr>
        <p:spPr>
          <a:xfrm>
            <a:off x="3214019" y="4971099"/>
            <a:ext cx="1893991" cy="9541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2C69B2"/>
                </a:solidFill>
              </a:rPr>
              <a:t>Требования к структуре основной образовательной программы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70AEDB2-EC18-45AE-A65B-080F7F952628}"/>
              </a:ext>
            </a:extLst>
          </p:cNvPr>
          <p:cNvSpPr txBox="1"/>
          <p:nvPr/>
        </p:nvSpPr>
        <p:spPr>
          <a:xfrm>
            <a:off x="6045986" y="1989628"/>
            <a:ext cx="1998222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/>
              <a:t>ВСОКО</a:t>
            </a:r>
          </a:p>
        </p:txBody>
      </p:sp>
      <p:sp>
        <p:nvSpPr>
          <p:cNvPr id="24" name="Штриховая стрелка вправо 13">
            <a:extLst>
              <a:ext uri="{FF2B5EF4-FFF2-40B4-BE49-F238E27FC236}">
                <a16:creationId xmlns:a16="http://schemas.microsoft.com/office/drawing/2014/main" xmlns="" id="{628ABA14-E26C-4875-9937-514AB337A95C}"/>
              </a:ext>
            </a:extLst>
          </p:cNvPr>
          <p:cNvSpPr/>
          <p:nvPr/>
        </p:nvSpPr>
        <p:spPr>
          <a:xfrm>
            <a:off x="4921197" y="5281453"/>
            <a:ext cx="506781" cy="29108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25" name="Штриховая стрелка вправо 14">
            <a:extLst>
              <a:ext uri="{FF2B5EF4-FFF2-40B4-BE49-F238E27FC236}">
                <a16:creationId xmlns:a16="http://schemas.microsoft.com/office/drawing/2014/main" xmlns="" id="{712BAB46-240B-47AF-B36D-61C3AD737764}"/>
              </a:ext>
            </a:extLst>
          </p:cNvPr>
          <p:cNvSpPr/>
          <p:nvPr/>
        </p:nvSpPr>
        <p:spPr>
          <a:xfrm>
            <a:off x="4880650" y="2972155"/>
            <a:ext cx="521546" cy="32147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26" name="Штриховая стрелка вправо 15">
            <a:extLst>
              <a:ext uri="{FF2B5EF4-FFF2-40B4-BE49-F238E27FC236}">
                <a16:creationId xmlns:a16="http://schemas.microsoft.com/office/drawing/2014/main" xmlns="" id="{9EFFECFE-3F88-418A-9D5C-5A82E0D8353D}"/>
              </a:ext>
            </a:extLst>
          </p:cNvPr>
          <p:cNvSpPr/>
          <p:nvPr/>
        </p:nvSpPr>
        <p:spPr>
          <a:xfrm>
            <a:off x="4985990" y="4037873"/>
            <a:ext cx="521546" cy="288133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8C47813-7002-4A48-82FE-14100B8122CB}"/>
              </a:ext>
            </a:extLst>
          </p:cNvPr>
          <p:cNvSpPr/>
          <p:nvPr/>
        </p:nvSpPr>
        <p:spPr>
          <a:xfrm>
            <a:off x="6004775" y="2514378"/>
            <a:ext cx="27109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1600" dirty="0">
                <a:solidFill>
                  <a:srgbClr val="2C69B2"/>
                </a:solidFill>
                <a:ea typeface="Times New Roman" panose="02020603050405020304" pitchFamily="18" charset="0"/>
              </a:rPr>
              <a:t> оценка реализуемых образовательных программ;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600" dirty="0">
                <a:solidFill>
                  <a:srgbClr val="2C69B2"/>
                </a:solidFill>
                <a:ea typeface="Times New Roman" panose="02020603050405020304" pitchFamily="18" charset="0"/>
              </a:rPr>
              <a:t>- оценка достижения обучающимися планируемых результатов;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C69B2"/>
                </a:solidFill>
                <a:ea typeface="Times New Roman" panose="02020603050405020304" pitchFamily="18" charset="0"/>
              </a:rPr>
              <a:t>- оценка условий реализации образовательных программ;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C69B2"/>
                </a:solidFill>
                <a:ea typeface="Times New Roman" panose="02020603050405020304" pitchFamily="18" charset="0"/>
              </a:rPr>
              <a:t>- оценка удовлетворенности участников образовательных отношений качеством образования.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0BE5ADCD-FB6B-4700-9D59-8CD8EC5B3F02}"/>
              </a:ext>
            </a:extLst>
          </p:cNvPr>
          <p:cNvSpPr/>
          <p:nvPr/>
        </p:nvSpPr>
        <p:spPr>
          <a:xfrm>
            <a:off x="1924594" y="160338"/>
            <a:ext cx="670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Что включить в план работы ОО</a:t>
            </a:r>
          </a:p>
        </p:txBody>
      </p:sp>
    </p:spTree>
    <p:extLst>
      <p:ext uri="{BB962C8B-B14F-4D97-AF65-F5344CB8AC3E}">
        <p14:creationId xmlns:p14="http://schemas.microsoft.com/office/powerpoint/2010/main" val="38731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и признаки </a:t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локальных актов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акт ОО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официальный правовой документ, который: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законодательстве;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компетентным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управления ОО;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регулирует отношения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деятельности ОО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издан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письменной форме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официальные реквизиты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4100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870AEDB2-EC18-45AE-A65B-080F7F952628}"/>
              </a:ext>
            </a:extLst>
          </p:cNvPr>
          <p:cNvSpPr txBox="1"/>
          <p:nvPr/>
        </p:nvSpPr>
        <p:spPr>
          <a:xfrm>
            <a:off x="285190" y="1386659"/>
            <a:ext cx="1998222" cy="300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/>
              <a:t>ВСОКО</a:t>
            </a:r>
          </a:p>
        </p:txBody>
      </p:sp>
      <p:sp>
        <p:nvSpPr>
          <p:cNvPr id="24" name="Штриховая стрелка вправо 13">
            <a:extLst>
              <a:ext uri="{FF2B5EF4-FFF2-40B4-BE49-F238E27FC236}">
                <a16:creationId xmlns:a16="http://schemas.microsoft.com/office/drawing/2014/main" xmlns="" id="{628ABA14-E26C-4875-9937-514AB337A95C}"/>
              </a:ext>
            </a:extLst>
          </p:cNvPr>
          <p:cNvSpPr/>
          <p:nvPr/>
        </p:nvSpPr>
        <p:spPr>
          <a:xfrm>
            <a:off x="2804874" y="5185468"/>
            <a:ext cx="506781" cy="29108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25" name="Штриховая стрелка вправо 14">
            <a:extLst>
              <a:ext uri="{FF2B5EF4-FFF2-40B4-BE49-F238E27FC236}">
                <a16:creationId xmlns:a16="http://schemas.microsoft.com/office/drawing/2014/main" xmlns="" id="{712BAB46-240B-47AF-B36D-61C3AD737764}"/>
              </a:ext>
            </a:extLst>
          </p:cNvPr>
          <p:cNvSpPr/>
          <p:nvPr/>
        </p:nvSpPr>
        <p:spPr>
          <a:xfrm>
            <a:off x="2724097" y="1761465"/>
            <a:ext cx="521546" cy="32147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26" name="Штриховая стрелка вправо 15">
            <a:extLst>
              <a:ext uri="{FF2B5EF4-FFF2-40B4-BE49-F238E27FC236}">
                <a16:creationId xmlns:a16="http://schemas.microsoft.com/office/drawing/2014/main" xmlns="" id="{9EFFECFE-3F88-418A-9D5C-5A82E0D8353D}"/>
              </a:ext>
            </a:extLst>
          </p:cNvPr>
          <p:cNvSpPr/>
          <p:nvPr/>
        </p:nvSpPr>
        <p:spPr>
          <a:xfrm>
            <a:off x="2727229" y="2782861"/>
            <a:ext cx="521546" cy="288133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8C47813-7002-4A48-82FE-14100B8122CB}"/>
              </a:ext>
            </a:extLst>
          </p:cNvPr>
          <p:cNvSpPr/>
          <p:nvPr/>
        </p:nvSpPr>
        <p:spPr>
          <a:xfrm>
            <a:off x="35497" y="1672532"/>
            <a:ext cx="315269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dirty="0">
                <a:solidFill>
                  <a:srgbClr val="2C69B2"/>
                </a:solidFill>
                <a:ea typeface="Times New Roman" panose="02020603050405020304" pitchFamily="18" charset="0"/>
              </a:rPr>
              <a:t> оценка реализуемых образовательных программ;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solidFill>
                  <a:srgbClr val="2C69B2"/>
                </a:solidFill>
                <a:ea typeface="Times New Roman" panose="02020603050405020304" pitchFamily="18" charset="0"/>
              </a:rPr>
              <a:t> оценка достижения обучающимися планируемых результатов;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2C69B2"/>
                </a:solidFill>
                <a:ea typeface="Times New Roman" panose="02020603050405020304" pitchFamily="18" charset="0"/>
              </a:rPr>
              <a:t>- </a:t>
            </a:r>
            <a:r>
              <a:rPr lang="ru-RU" dirty="0">
                <a:solidFill>
                  <a:srgbClr val="2C69B2"/>
                </a:solidFill>
                <a:ea typeface="Times New Roman" panose="02020603050405020304" pitchFamily="18" charset="0"/>
              </a:rPr>
              <a:t>оценка условий реализации образовательных программ;</a:t>
            </a: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endParaRPr lang="ru-RU" sz="1000" dirty="0">
              <a:solidFill>
                <a:srgbClr val="2C69B2"/>
              </a:solidFill>
              <a:ea typeface="Times New Roman" panose="02020603050405020304" pitchFamily="18" charset="0"/>
            </a:endParaRPr>
          </a:p>
          <a:p>
            <a:r>
              <a:rPr lang="ru-RU" dirty="0">
                <a:solidFill>
                  <a:srgbClr val="2C69B2"/>
                </a:solidFill>
                <a:ea typeface="Times New Roman" panose="02020603050405020304" pitchFamily="18" charset="0"/>
              </a:rPr>
              <a:t>- оценка удовлетворенности участников образовательных отношений качеством образования. </a:t>
            </a:r>
          </a:p>
        </p:txBody>
      </p:sp>
      <p:sp>
        <p:nvSpPr>
          <p:cNvPr id="20" name="Штриховая стрелка вправо 15">
            <a:extLst>
              <a:ext uri="{FF2B5EF4-FFF2-40B4-BE49-F238E27FC236}">
                <a16:creationId xmlns:a16="http://schemas.microsoft.com/office/drawing/2014/main" xmlns="" id="{47D14452-03A2-4D83-828A-E915BD190213}"/>
              </a:ext>
            </a:extLst>
          </p:cNvPr>
          <p:cNvSpPr/>
          <p:nvPr/>
        </p:nvSpPr>
        <p:spPr>
          <a:xfrm>
            <a:off x="2782476" y="4310290"/>
            <a:ext cx="521546" cy="288133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2235385F-7A7B-4177-B9C8-C23A2AC0E41E}"/>
              </a:ext>
            </a:extLst>
          </p:cNvPr>
          <p:cNvSpPr/>
          <p:nvPr/>
        </p:nvSpPr>
        <p:spPr>
          <a:xfrm>
            <a:off x="3368190" y="1328346"/>
            <a:ext cx="5237238" cy="579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Соответствие требованиям ФГОС, 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Актуальность содержанию и действующему законодательству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2F24E96C-BC8D-4028-A8FC-E6C90B8BCB5B}"/>
              </a:ext>
            </a:extLst>
          </p:cNvPr>
          <p:cNvSpPr/>
          <p:nvPr/>
        </p:nvSpPr>
        <p:spPr>
          <a:xfrm>
            <a:off x="3411608" y="2091839"/>
            <a:ext cx="5299498" cy="17281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мониторинг сформированности и развития личностных результатов, 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мониторинг сформированности метапредметных результатов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мониторинг предметных результатов,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учет ВПР и НИКО,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мониторинг индивидуального прогресса обучающегося в урочной и внеурочной деятельности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9C71B0E4-1110-4AA4-ADC4-EFA7DBA73381}"/>
              </a:ext>
            </a:extLst>
          </p:cNvPr>
          <p:cNvSpPr/>
          <p:nvPr/>
        </p:nvSpPr>
        <p:spPr>
          <a:xfrm>
            <a:off x="3398058" y="3982414"/>
            <a:ext cx="5299498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учет федеральных требований показателей деятельности ОО, подлежащей самообследованию,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учет федеральных требований к содержанию отчета о самообследовании…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92C8CBE0-1A03-4CBE-A5F0-69415E344543}"/>
              </a:ext>
            </a:extLst>
          </p:cNvPr>
          <p:cNvSpPr/>
          <p:nvPr/>
        </p:nvSpPr>
        <p:spPr>
          <a:xfrm>
            <a:off x="3473868" y="5185468"/>
            <a:ext cx="5237238" cy="5981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внутриорганизационные опросы и анкетирование</a:t>
            </a:r>
          </a:p>
          <a:p>
            <a:pPr>
              <a:buFontTx/>
              <a:buChar char="-"/>
            </a:pPr>
            <a:r>
              <a:rPr lang="ru-RU" sz="1400" dirty="0">
                <a:solidFill>
                  <a:schemeClr val="tx2"/>
                </a:solidFill>
              </a:rPr>
              <a:t> учет показателей НОКО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6F17B123-5E10-4224-97D0-1E60750A5833}"/>
              </a:ext>
            </a:extLst>
          </p:cNvPr>
          <p:cNvSpPr/>
          <p:nvPr/>
        </p:nvSpPr>
        <p:spPr>
          <a:xfrm>
            <a:off x="1924594" y="160338"/>
            <a:ext cx="670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+mn-lt"/>
              </a:rPr>
              <a:t>Что включить в план работы ОО</a:t>
            </a:r>
          </a:p>
        </p:txBody>
      </p:sp>
      <p:sp>
        <p:nvSpPr>
          <p:cNvPr id="13" name="Штриховая стрелка вправо 13">
            <a:extLst>
              <a:ext uri="{FF2B5EF4-FFF2-40B4-BE49-F238E27FC236}">
                <a16:creationId xmlns:a16="http://schemas.microsoft.com/office/drawing/2014/main" xmlns="" id="{7B3A1BFC-1162-4049-B9DA-8628749B7224}"/>
              </a:ext>
            </a:extLst>
          </p:cNvPr>
          <p:cNvSpPr/>
          <p:nvPr/>
        </p:nvSpPr>
        <p:spPr>
          <a:xfrm>
            <a:off x="8444165" y="5289201"/>
            <a:ext cx="506781" cy="29108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14" name="Штриховая стрелка вправо 14">
            <a:extLst>
              <a:ext uri="{FF2B5EF4-FFF2-40B4-BE49-F238E27FC236}">
                <a16:creationId xmlns:a16="http://schemas.microsoft.com/office/drawing/2014/main" xmlns="" id="{7C3DCD22-76DF-4085-9936-F012A1C36D54}"/>
              </a:ext>
            </a:extLst>
          </p:cNvPr>
          <p:cNvSpPr/>
          <p:nvPr/>
        </p:nvSpPr>
        <p:spPr>
          <a:xfrm>
            <a:off x="8363388" y="1526539"/>
            <a:ext cx="521546" cy="321471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16" name="Штриховая стрелка вправо 15">
            <a:extLst>
              <a:ext uri="{FF2B5EF4-FFF2-40B4-BE49-F238E27FC236}">
                <a16:creationId xmlns:a16="http://schemas.microsoft.com/office/drawing/2014/main" xmlns="" id="{DFC6DE82-468F-4ED4-AC22-D439F67F5F23}"/>
              </a:ext>
            </a:extLst>
          </p:cNvPr>
          <p:cNvSpPr/>
          <p:nvPr/>
        </p:nvSpPr>
        <p:spPr>
          <a:xfrm>
            <a:off x="8366520" y="2547935"/>
            <a:ext cx="521546" cy="288133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  <p:sp>
        <p:nvSpPr>
          <p:cNvPr id="17" name="Штриховая стрелка вправо 15">
            <a:extLst>
              <a:ext uri="{FF2B5EF4-FFF2-40B4-BE49-F238E27FC236}">
                <a16:creationId xmlns:a16="http://schemas.microsoft.com/office/drawing/2014/main" xmlns="" id="{DB9F1C52-653F-4846-BC61-DC0FBE46041B}"/>
              </a:ext>
            </a:extLst>
          </p:cNvPr>
          <p:cNvSpPr/>
          <p:nvPr/>
        </p:nvSpPr>
        <p:spPr>
          <a:xfrm>
            <a:off x="8421767" y="4075364"/>
            <a:ext cx="521546" cy="288133"/>
          </a:xfrm>
          <a:prstGeom prst="stripedRightArrow">
            <a:avLst>
              <a:gd name="adj1" fmla="val 66203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srgbClr val="2C69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2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0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2C0E8DC-A474-49A8-AF04-413D96795CAE}"/>
              </a:ext>
            </a:extLst>
          </p:cNvPr>
          <p:cNvSpPr/>
          <p:nvPr/>
        </p:nvSpPr>
        <p:spPr>
          <a:xfrm>
            <a:off x="323528" y="1336120"/>
            <a:ext cx="82089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2C69B2"/>
                </a:solidFill>
                <a:ea typeface="Times New Roman" panose="02020603050405020304" pitchFamily="18" charset="0"/>
              </a:rPr>
              <a:t>Планирование ВШК начните с анализа результатов:</a:t>
            </a:r>
          </a:p>
          <a:p>
            <a:pPr marL="132160" indent="-132160">
              <a:spcAft>
                <a:spcPts val="386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функционирования ВСОКО;</a:t>
            </a:r>
          </a:p>
          <a:p>
            <a:pPr marL="132160" indent="-132160">
              <a:spcAft>
                <a:spcPts val="386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самообследования;</a:t>
            </a:r>
          </a:p>
          <a:p>
            <a:pPr marL="132160" indent="-132160">
              <a:spcAft>
                <a:spcPts val="386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анализа работы школы за учебный год по подразделениям и направлениям;</a:t>
            </a:r>
          </a:p>
          <a:p>
            <a:pPr marL="132160" indent="-132160">
              <a:spcAft>
                <a:spcPts val="386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реализации программы развития образовательной организации.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EFB9861-C96E-420E-B588-A836DEF2C4FB}"/>
              </a:ext>
            </a:extLst>
          </p:cNvPr>
          <p:cNvSpPr/>
          <p:nvPr/>
        </p:nvSpPr>
        <p:spPr>
          <a:xfrm>
            <a:off x="539552" y="3907869"/>
            <a:ext cx="8136904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spcAft>
                <a:spcPts val="386"/>
              </a:spcAft>
              <a:buFont typeface="+mj-lt"/>
              <a:buAutoNum type="arabicParenR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Выделите основные группы проблем.</a:t>
            </a:r>
          </a:p>
          <a:p>
            <a:pPr marL="257175" indent="-257175">
              <a:spcAft>
                <a:spcPts val="386"/>
              </a:spcAft>
              <a:buFont typeface="+mj-lt"/>
              <a:buAutoNum type="arabicParenR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Сформулируйте цели и задачи, которые помогут решить проблемы.</a:t>
            </a:r>
          </a:p>
          <a:p>
            <a:pPr marL="257175" indent="-257175">
              <a:spcAft>
                <a:spcPts val="386"/>
              </a:spcAft>
              <a:buFont typeface="+mj-lt"/>
              <a:buAutoNum type="arabicParenR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Определите круг мероприятий, которые помогут решить проблемы.</a:t>
            </a:r>
          </a:p>
          <a:p>
            <a:pPr marL="257175" indent="-257175">
              <a:spcAft>
                <a:spcPts val="386"/>
              </a:spcAft>
              <a:buFont typeface="+mj-lt"/>
              <a:buAutoNum type="arabicParenR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Выберите оптимальную структуру плана ВШК.</a:t>
            </a:r>
          </a:p>
          <a:p>
            <a:pPr marL="257175" indent="-257175">
              <a:spcAft>
                <a:spcPts val="386"/>
              </a:spcAft>
              <a:buFont typeface="+mj-lt"/>
              <a:buAutoNum type="arabicParenR"/>
              <a:tabLst>
                <a:tab pos="342900" algn="l"/>
              </a:tabLst>
            </a:pPr>
            <a:r>
              <a:rPr lang="ru-RU" sz="2000" dirty="0">
                <a:solidFill>
                  <a:srgbClr val="2C69B2"/>
                </a:solidFill>
                <a:ea typeface="Times New Roman" panose="02020603050405020304" pitchFamily="18" charset="0"/>
              </a:rPr>
              <a:t>Составьте и утвердите план ВШК.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08BE9DE3-40D3-49EF-9D71-71A61AC39347}"/>
              </a:ext>
            </a:extLst>
          </p:cNvPr>
          <p:cNvCxnSpPr>
            <a:cxnSpLocks/>
          </p:cNvCxnSpPr>
          <p:nvPr/>
        </p:nvCxnSpPr>
        <p:spPr>
          <a:xfrm>
            <a:off x="3909111" y="3536818"/>
            <a:ext cx="0" cy="35054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50857F8F-FFE4-4476-88B6-DE93A49F93F1}"/>
              </a:ext>
            </a:extLst>
          </p:cNvPr>
          <p:cNvSpPr txBox="1">
            <a:spLocks/>
          </p:cNvSpPr>
          <p:nvPr/>
        </p:nvSpPr>
        <p:spPr>
          <a:xfrm>
            <a:off x="1752180" y="176881"/>
            <a:ext cx="7391820" cy="9462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2800" b="1" dirty="0" smtClean="0">
                <a:solidFill>
                  <a:srgbClr val="FF0000"/>
                </a:solidFill>
              </a:rPr>
              <a:t>Алгоритм осуществления </a:t>
            </a:r>
            <a:r>
              <a:rPr lang="ru-RU" sz="2800" b="1" dirty="0" err="1" smtClean="0">
                <a:solidFill>
                  <a:srgbClr val="FF0000"/>
                </a:solidFill>
              </a:rPr>
              <a:t>внутришкольного</a:t>
            </a:r>
            <a:r>
              <a:rPr lang="ru-RU" sz="2800" b="1" dirty="0" smtClean="0">
                <a:solidFill>
                  <a:srgbClr val="FF0000"/>
                </a:solidFill>
              </a:rPr>
              <a:t> контроля</a:t>
            </a:r>
            <a:endParaRPr lang="ru-RU" altLang="ru-RU" sz="28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39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FAB045C-FBA6-4FA8-8797-F72D102CCBED}"/>
              </a:ext>
            </a:extLst>
          </p:cNvPr>
          <p:cNvGraphicFramePr>
            <a:graphicFrameLocks noGrp="1"/>
          </p:cNvGraphicFramePr>
          <p:nvPr/>
        </p:nvGraphicFramePr>
        <p:xfrm>
          <a:off x="-21984" y="1582384"/>
          <a:ext cx="9165984" cy="4392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713">
                  <a:extLst>
                    <a:ext uri="{9D8B030D-6E8A-4147-A177-3AD203B41FA5}">
                      <a16:colId xmlns:a16="http://schemas.microsoft.com/office/drawing/2014/main" xmlns="" val="133646808"/>
                    </a:ext>
                  </a:extLst>
                </a:gridCol>
                <a:gridCol w="3011680">
                  <a:extLst>
                    <a:ext uri="{9D8B030D-6E8A-4147-A177-3AD203B41FA5}">
                      <a16:colId xmlns:a16="http://schemas.microsoft.com/office/drawing/2014/main" xmlns="" val="3106399584"/>
                    </a:ext>
                  </a:extLst>
                </a:gridCol>
                <a:gridCol w="1833197">
                  <a:extLst>
                    <a:ext uri="{9D8B030D-6E8A-4147-A177-3AD203B41FA5}">
                      <a16:colId xmlns:a16="http://schemas.microsoft.com/office/drawing/2014/main" xmlns="" val="3464748799"/>
                    </a:ext>
                  </a:extLst>
                </a:gridCol>
                <a:gridCol w="1833197">
                  <a:extLst>
                    <a:ext uri="{9D8B030D-6E8A-4147-A177-3AD203B41FA5}">
                      <a16:colId xmlns:a16="http://schemas.microsoft.com/office/drawing/2014/main" xmlns="" val="1196997201"/>
                    </a:ext>
                  </a:extLst>
                </a:gridCol>
                <a:gridCol w="1833197">
                  <a:extLst>
                    <a:ext uri="{9D8B030D-6E8A-4147-A177-3AD203B41FA5}">
                      <a16:colId xmlns:a16="http://schemas.microsoft.com/office/drawing/2014/main" xmlns="" val="1688155079"/>
                    </a:ext>
                  </a:extLst>
                </a:gridCol>
              </a:tblGrid>
              <a:tr h="76407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Объект/направление контроля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Исполнитель/ответственный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Форма обсуждения/представления результатов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xmlns="" val="104780286"/>
                  </a:ext>
                </a:extLst>
              </a:tr>
              <a:tr h="345834">
                <a:tc gridSpan="5"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Месяц: декабрь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3571577"/>
                  </a:ext>
                </a:extLst>
              </a:tr>
              <a:tr h="345834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Методическая работа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xmlns="" val="474896402"/>
                  </a:ext>
                </a:extLst>
              </a:tr>
              <a:tr h="1622761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2.1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Деятельность методических объединений педагогов/готовность педагогов к формированию фонда оценочных средств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1–14 декабря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Руководитель методического объединения педагогов/заместитель директора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Справка/представление результатов на заседании методического совета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xmlns="" val="2786866388"/>
                  </a:ext>
                </a:extLst>
              </a:tr>
              <a:tr h="1197120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2.2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Рабочие программы педагогов/качество подготовки и реализации рабочих программ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15–30 декабря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Руководитель методического объединения педагогов/заместитель директора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Справка/представление результатов на заседании методического объединения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extLst>
                  <a:ext uri="{0D108BD9-81ED-4DB2-BD59-A6C34878D82A}">
                    <a16:rowId xmlns:a16="http://schemas.microsoft.com/office/drawing/2014/main" xmlns="" val="109770692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xmlns="" id="{C32E0324-454E-42D2-BA6C-3359F436236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52042" y="2059106"/>
            <a:ext cx="97577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C5BE896-E410-4576-943E-315621215966}"/>
              </a:ext>
            </a:extLst>
          </p:cNvPr>
          <p:cNvSpPr/>
          <p:nvPr/>
        </p:nvSpPr>
        <p:spPr>
          <a:xfrm>
            <a:off x="1924594" y="160338"/>
            <a:ext cx="6705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+mn-lt"/>
              </a:rPr>
              <a:t>Структура плана контроля</a:t>
            </a:r>
            <a:endParaRPr lang="ru-RU" sz="28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645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основы разработки локальных актов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1 статьи 28 ФЗ «Об образовании в РФ»: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«Образовательная организация обладает …. самостоятельностью …. в разработке и принятии локальных нормативных актов …»</a:t>
            </a:r>
          </a:p>
          <a:p>
            <a:pPr marL="0" lv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30 </a:t>
            </a:r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«Об образовании в РФ»: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 в пределах компетенции (ст. 28 + ст. 30 + …)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законодательством  (+ ТК)</a:t>
            </a:r>
          </a:p>
          <a:p>
            <a:pPr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порядке, установленном Уставом ОО</a:t>
            </a:r>
          </a:p>
          <a:p>
            <a:pPr>
              <a:buFontTx/>
              <a:buChar char="-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73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формы локальных актов ОО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(неоднократное применение)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Инициативные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(распорядительные)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Формы: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/ постановление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5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локального акта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вида локального акта своя структура;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требований к оформлению локальных актов нет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 ГОСТ Р 6.30-2003 «Унифицированные системы документации.  Унифицированная система организационно-распорядительной документации. Требования к оформлению документов»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890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Типичные ошибки в локальном нормотворчестве ОО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Ухудшение положения, нарушение прав участников образовательных отношений по сравнению с действующим законодательством;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локальных актов без учёта мнения представительных органов участников образовательных отношений;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локальные нормативные акты, определённые действующим законодательством;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Копирование локальных актов с сайтов других образовательных организаций без пересмотра и переработки относительно своего ОО;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Расплывчатость и некорректность формулировок, не позволяющая их конкретизировать и понять;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Дублирование одних и тех же формулировок, функций, задач в разных локальных актах или в разных главах одного локального акта.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65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акты, проверяемые в ходе государственного контроля (надзора) 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учёт результатов освоения обучающимися образовательных программ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контроль успеваемости и промежуточная аттестация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система оценки качества образования 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5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ВСОКО? ВШК?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13 статьи 28 Закона «Об образовании в РФ»: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компетенции образовательной организации в установленной сфере деятельности относится… проведение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обеспечение функционирования внутренней оценки качества образования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544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документы: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«Об утверждении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деятельности образовательной организации, подлежащей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самообследованию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10.12.2013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1324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редакции Приказа </a:t>
            </a:r>
            <a:r>
              <a:rPr lang="ru-RU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15.02.2017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136):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количественные показатели в таблице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60335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1522</Words>
  <Application>Microsoft Office PowerPoint</Application>
  <PresentationFormat>Экран (4:3)</PresentationFormat>
  <Paragraphs>223</Paragraphs>
  <Slides>22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Тема Office</vt:lpstr>
      <vt:lpstr>Локальные акты образовательной организации</vt:lpstr>
      <vt:lpstr>Понятие и признаки  локальных актов</vt:lpstr>
      <vt:lpstr>Нормативные правовые основы разработки локальных актов</vt:lpstr>
      <vt:lpstr>Виды и формы локальных актов ОО</vt:lpstr>
      <vt:lpstr>Структура локального акта</vt:lpstr>
      <vt:lpstr>Типичные ошибки в локальном нормотворчестве ОО</vt:lpstr>
      <vt:lpstr>Локальные акты, проверяемые в ходе государственного контроля (надзора)  в сфере образования</vt:lpstr>
      <vt:lpstr>ВСОКО? ВШК?</vt:lpstr>
      <vt:lpstr>Самообследование</vt:lpstr>
      <vt:lpstr>Самообследование</vt:lpstr>
      <vt:lpstr>ВСОКО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ПОСТРОЕНИЕ ВСОКО (МОДЕЛЬ)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Локальные акты образовательной организации</dc:title>
  <dc:creator>ирина</dc:creator>
  <cp:lastModifiedBy>Любовь Валентиновна</cp:lastModifiedBy>
  <cp:revision>21</cp:revision>
  <cp:lastPrinted>2019-11-27T10:10:39Z</cp:lastPrinted>
  <dcterms:created xsi:type="dcterms:W3CDTF">2019-11-26T21:26:42Z</dcterms:created>
  <dcterms:modified xsi:type="dcterms:W3CDTF">2019-11-27T10:33:39Z</dcterms:modified>
</cp:coreProperties>
</file>