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62" r:id="rId9"/>
    <p:sldId id="273" r:id="rId10"/>
    <p:sldId id="263" r:id="rId11"/>
    <p:sldId id="264" r:id="rId12"/>
    <p:sldId id="265" r:id="rId13"/>
    <p:sldId id="266" r:id="rId14"/>
    <p:sldId id="274" r:id="rId15"/>
    <p:sldId id="276" r:id="rId16"/>
    <p:sldId id="277" r:id="rId17"/>
    <p:sldId id="278" r:id="rId18"/>
    <p:sldId id="267" r:id="rId19"/>
    <p:sldId id="268" r:id="rId20"/>
    <p:sldId id="269" r:id="rId21"/>
    <p:sldId id="270" r:id="rId22"/>
    <p:sldId id="271" r:id="rId23"/>
    <p:sldId id="272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6062FC-9BF1-4F05-9D90-DE25FAB3B6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701322B-CC01-4DF3-938C-F1A875B2C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8F53B0-7005-446A-8F0C-B0AFF1094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8994-6B2C-47CD-ABA9-02BEF8EC5427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C0537C-D636-4AF6-AB2F-5A001D468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099DA8-96CE-42BA-BE9A-4B694B7B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C360-4399-4008-9C09-A5EB0A214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197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54825A-0FF6-4B64-A1D8-B7B499F65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EE67E2-381D-4D1C-94BE-28FC6A313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F9B890-6D25-4818-BA15-3C13DA34A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8994-6B2C-47CD-ABA9-02BEF8EC5427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AC218B-A18A-4EDD-AD42-7AF920D53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072BD3-97CE-4418-92EB-297D264C5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C360-4399-4008-9C09-A5EB0A214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242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80E410-C84D-4EB9-AF69-071BFD3730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8BF2C5-1599-49C3-8361-6F806CC52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98C316-D189-4809-A5F1-F50A83ED0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8994-6B2C-47CD-ABA9-02BEF8EC5427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E5E6FD-51C4-4E49-A75D-7AEB5EF5B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C1AEE9-79C3-4B2F-AA4A-97DD97F70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C360-4399-4008-9C09-A5EB0A214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872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39D6E3-D289-482D-88AF-6139407D1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E6CEDC-F6CC-4866-9BAB-276E92AAB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2E34CF-EC21-4663-9D1B-410ECCB73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8994-6B2C-47CD-ABA9-02BEF8EC5427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842DE1-6172-4A7B-8F89-42934DF1E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E31B45-DA86-4839-BD64-BA852B90B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C360-4399-4008-9C09-A5EB0A214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80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0F72FE-2E93-4673-A460-CAD6F27EC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3D3572-36E4-4343-96DF-4D5D893B1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CFED1A-C142-49E7-BED1-7919BD29D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8994-6B2C-47CD-ABA9-02BEF8EC5427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4B4EAB-41D6-4726-9257-FBE329F4F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179B8C-7CA1-418B-AF74-705A12A6B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C360-4399-4008-9C09-A5EB0A214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89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336555-C53F-4576-9087-F5D9AB5D5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780290-40BA-453F-AA17-D26A822509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98F798-85DE-41C8-8B0C-2C0FD10A6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97F805-F779-47D6-829B-E6318FC2D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8994-6B2C-47CD-ABA9-02BEF8EC5427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C5734A-9DBC-4870-8B80-CEA3863E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37BA2A-7DDD-4A36-BE60-AB8BAA17D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C360-4399-4008-9C09-A5EB0A214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070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63207-4532-4593-9EAE-32EF3AAD6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0037F-C138-4C8F-A75D-D27DCD8C7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B4695F-3C88-42C0-8434-3E6DA8111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F02C95A-6885-4D8B-8F97-E1980D81D7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22AA2ED-C780-495B-A492-0088830D45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F061511-2059-4B01-A36F-11D23DAEF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8994-6B2C-47CD-ABA9-02BEF8EC5427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FFABEF1-2A4A-43F3-B6EA-F5A2C780F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9AD771C-622B-465C-84AD-A5C31A64E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C360-4399-4008-9C09-A5EB0A214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4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1CD3E8-30C1-47F3-B9EE-A2C268790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243AFF-B980-4C3D-A6CB-036D3E47D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8994-6B2C-47CD-ABA9-02BEF8EC5427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244B84D-BA89-40F8-B687-A8934B2C2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B1621A-474C-44AC-934A-7EDC4AE4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C360-4399-4008-9C09-A5EB0A214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012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CCCC70F-C2F5-438E-BCE6-1EBF6EE02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8994-6B2C-47CD-ABA9-02BEF8EC5427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009FB79-78A7-44AE-850E-0CED1BD72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E0F198-9362-4704-BD49-55DFDFBCC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C360-4399-4008-9C09-A5EB0A214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94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A2E440-4880-4AEB-B8D6-A48F0F002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0A2151-976D-4E8C-B708-37323F239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AECB5B-5C36-473A-B6E7-0DAF46AF04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9B427E-E955-4DFF-86EB-4BDDF27EF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8994-6B2C-47CD-ABA9-02BEF8EC5427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820BD2-2C3D-453A-BBB9-C0A750802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081F7C-8DBD-412F-9189-750B12C9A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C360-4399-4008-9C09-A5EB0A214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784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F8F0D3-FAB1-4EF1-9B16-CB147FF07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C14D4D9-E339-4D69-BF6F-CFE15330CB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AA0E443-B07A-4963-B68A-0FA3EF24F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F47119-3D11-436D-9DB3-D4E507A49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8994-6B2C-47CD-ABA9-02BEF8EC5427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3419BD-C103-4F21-BB47-1BB782786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3537EA-540B-46C3-B175-D8E1D450D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C360-4399-4008-9C09-A5EB0A214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868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D80924-CCC8-4CCF-8294-728D712F5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08354-CCEB-4295-ABB1-B3B5BB320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21DDC8-F2A7-46DD-B5BA-134F12CA80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B8994-6B2C-47CD-ABA9-02BEF8EC5427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F6E7CD-2905-4F00-A8CC-CD5B34BDB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24F64B-D570-4D7F-85CC-76B7EEA2D7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FC360-4399-4008-9C09-A5EB0A214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28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EFE1524-40DC-4B55-9654-726A86E8B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E5785-0FE8-4ED2-9440-2F5510A847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1633" y="804259"/>
            <a:ext cx="9453797" cy="3689480"/>
          </a:xfrm>
        </p:spPr>
        <p:txBody>
          <a:bodyPr>
            <a:no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Нормативно-правовое обеспечение учебной деятельности обучающихся                    с ОВЗ на уровне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</a:t>
            </a: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и ФАОП ООО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95600DD-F1F5-41AF-B57A-2BAA73DBA4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0557" y="5077971"/>
            <a:ext cx="5266544" cy="941830"/>
          </a:xfrm>
        </p:spPr>
        <p:txBody>
          <a:bodyPr/>
          <a:lstStyle/>
          <a:p>
            <a:pPr lvl="0" algn="r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Обрезкова Любовь Владимировна,</a:t>
            </a:r>
          </a:p>
          <a:p>
            <a:pPr lvl="0" algn="r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МБОУ СШ № 95</a:t>
            </a:r>
          </a:p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4884DCF-6FDC-4F0D-992B-A01EB4E37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6126" y="0"/>
            <a:ext cx="2298608" cy="22336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BDA78B5-439E-45AB-920D-200D14FBEA3E}"/>
              </a:ext>
            </a:extLst>
          </p:cNvPr>
          <p:cNvSpPr txBox="1"/>
          <p:nvPr/>
        </p:nvSpPr>
        <p:spPr>
          <a:xfrm>
            <a:off x="4409607" y="6342994"/>
            <a:ext cx="3372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Архангельск, 2024</a:t>
            </a:r>
          </a:p>
        </p:txBody>
      </p:sp>
    </p:spTree>
    <p:extLst>
      <p:ext uri="{BB962C8B-B14F-4D97-AF65-F5344CB8AC3E}">
        <p14:creationId xmlns:p14="http://schemas.microsoft.com/office/powerpoint/2010/main" val="311867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0AE699-2F0A-460C-B99F-8983A33F6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75067A-3FEA-4A91-8B08-EB3A3738D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001" y="170278"/>
            <a:ext cx="10784174" cy="2567898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РФ от 22 марта 2021 года № 115 «Об утверждении Порядка организации и осуществления образовательной деятельности по основным общеобразовательным программам – образовательным программам начального общего, основного общего и среднего общего образования»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B21AA9-09EA-4C20-82C8-272CC0ED8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895" y="2908453"/>
            <a:ext cx="11872209" cy="3779270"/>
          </a:xfrm>
        </p:spPr>
        <p:txBody>
          <a:bodyPr/>
          <a:lstStyle/>
          <a:p>
            <a:pPr marL="0" lvl="0" indent="0" algn="just">
              <a:buNone/>
            </a:pPr>
            <a:r>
              <a:rPr lang="ru-RU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организации образовательной деятельности по АООП создаются условия для коррекционных занятий по одной штатной единице из расчета: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Учителя-дефектолога на каждые 6-12 обучающихся с ОВЗ;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Учителя-логопеда на каждые 6-12 обучающихся с ОВЗ;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Педагога-психолога на каждые 20 обучающихся с ОВЗ;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Тьютора, ассистента (помощника) на каждые 1-6 обучающихся с ОВЗ;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452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6E5CC6-B24A-4CF5-BA6A-5305F2F25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96A98-4037-48AB-A54E-1C0ED2DEE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816" y="683045"/>
            <a:ext cx="11632367" cy="178807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государственные образовательные стандарты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E3C876-F641-4B2C-BC36-A870D40EC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815" y="2853369"/>
            <a:ext cx="11742295" cy="3622381"/>
          </a:xfrm>
        </p:spPr>
        <p:txBody>
          <a:bodyPr/>
          <a:lstStyle/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– приказ Министерства просвещения РФ от 31 мая 2021 года № 287;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для обучающихся с умственной отсталостью (интеллектуальными нарушениями) – приказ Министерства образования и науки РФ 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декабря 2014 года № 1599.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851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F39765-FF62-4AB1-A0DE-393179AC2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02" y="155263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645005-0CAF-4194-9A37-DA9177E64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011" y="760164"/>
            <a:ext cx="11083977" cy="1520328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адаптированные образовательные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9D992D-2BD9-4D98-9828-AF90B0EDC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02" y="2885393"/>
            <a:ext cx="11737298" cy="3526424"/>
          </a:xfrm>
        </p:spPr>
        <p:txBody>
          <a:bodyPr>
            <a:normAutofit/>
          </a:bodyPr>
          <a:lstStyle/>
          <a:p>
            <a:pPr lvl="0" algn="just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ФАОП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для обучающихся с ОВЗ - приказ Министерства просвещения РФ от 24 ноября 2022 года № 1025;</a:t>
            </a:r>
          </a:p>
          <a:p>
            <a:pPr lvl="0" algn="just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ФАОП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умственной отсталостью (интеллектуальными нарушениями) - приказ Министерства просвещения РФ от 24 ноября 2022 года № 1026.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1418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97D1FC-9294-42C9-BE11-2683AD312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DBE74C-2216-4D4A-8664-B403D5D7C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308" y="125283"/>
            <a:ext cx="10515600" cy="864068"/>
          </a:xfrm>
        </p:spPr>
        <p:txBody>
          <a:bodyPr/>
          <a:lstStyle/>
          <a:p>
            <a:pPr algn="ctr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документы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0A6BCA-D1A5-470F-B24A-C6B24D48B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911" y="1154243"/>
            <a:ext cx="11902191" cy="5381468"/>
          </a:xfrm>
        </p:spPr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9 сентября 2019 года № Р-93 «Об утверждении примерного Положения о психолого-педагогическом консилиуме образовательной организации»;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6 августа 2020 года № Р-75 (ред.06.04.2021) «Об утверждении примерного Положения об оказании логопедической помощи в организациях, осуществляющих образовательную деятельность»;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31 августа 2023 года № АБ-3569/07 «О направлении разъяснений по организации образования обучающихся с ОВЗ в 2023/24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уч.г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(«Методические рекомендации по введению ФАООП»)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573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97D1FC-9294-42C9-BE11-2683AD312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DBE74C-2216-4D4A-8664-B403D5D7C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308" y="125282"/>
            <a:ext cx="10515600" cy="1315127"/>
          </a:xfrm>
        </p:spPr>
        <p:txBody>
          <a:bodyPr/>
          <a:lstStyle/>
          <a:p>
            <a:pPr algn="ctr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документы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0A6BCA-D1A5-470F-B24A-C6B24D48B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911" y="1762699"/>
            <a:ext cx="11902191" cy="4773012"/>
          </a:xfrm>
        </p:spPr>
        <p:txBody>
          <a:bodyPr/>
          <a:lstStyle/>
          <a:p>
            <a:pPr marL="0"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Министерства просвещения РФ от 30 августа 2024 года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ДГ-1478/07 «О направлении рекомендаций. Рекомендации о мерах по обеспечению преемственного качественного доступного  образования обучающихся с ограниченными возможностями здоровья (далее – ОВЗ) с инвалидностью с учетом необходимости обеспечения индивидуализированного подхода;»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31 августа 2023 года № АБ-3569/07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направлении разъяснений по организации образования обучающихся с ОВЗ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2023/24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уч.г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1 июля 2024 года № ДГ-1105/07 «О направлении Концепции и плана»</a:t>
            </a:r>
          </a:p>
          <a:p>
            <a:pPr marL="0"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Департамента государственной политики в сфере защиты прав детей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27 июня 2024 года № 07-2928 «О направлении информации»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8343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288973"/>
            <a:ext cx="5157787" cy="506776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016086"/>
            <a:ext cx="5157787" cy="417357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 слова: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льдинка, гостья, семья, пень, обувь, пальцы, братья, льёт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Раздели эти слова на две группы в зависимости от того, какая орфограмма есть в слове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288973"/>
            <a:ext cx="5183188" cy="506776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Адаптированный вариант задания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016086"/>
            <a:ext cx="5183188" cy="41735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Прочитай слова:</a:t>
            </a:r>
          </a:p>
          <a:p>
            <a:pPr marL="0" indent="0" algn="ctr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Льдинка, гостья, семья, пень, обувь, пальцы, братья, льёт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 орфограмму с буквой Ь в каждом слове и обозначь её подчёркиванием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Раздели слова на две группы по написанию орфограммы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771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297456"/>
            <a:ext cx="5157787" cy="52881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1178806"/>
            <a:ext cx="5157787" cy="5010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Шел дед лесом, а за ним …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Укажи кто за кем появляется в сказке. Расставь по порядку цифры 1, 2, 3, 4, 5, 6, 7:</a:t>
            </a:r>
          </a:p>
          <a:p>
            <a:pPr>
              <a:buFont typeface="Symbol" panose="05050102010706020507" pitchFamily="18" charset="2"/>
              <a:buChar char="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Медведь</a:t>
            </a:r>
          </a:p>
          <a:p>
            <a:pPr>
              <a:buFont typeface="Symbol" panose="05050102010706020507" pitchFamily="18" charset="2"/>
              <a:buChar char="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Волчок</a:t>
            </a:r>
          </a:p>
          <a:p>
            <a:pPr>
              <a:buFont typeface="Symbol" panose="05050102010706020507" pitchFamily="18" charset="2"/>
              <a:buChar char="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Лягушка</a:t>
            </a:r>
          </a:p>
          <a:p>
            <a:pPr>
              <a:buFont typeface="Symbol" panose="05050102010706020507" pitchFamily="18" charset="2"/>
              <a:buChar char="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Мышка</a:t>
            </a:r>
          </a:p>
          <a:p>
            <a:pPr>
              <a:buFont typeface="Symbol" panose="05050102010706020507" pitchFamily="18" charset="2"/>
              <a:buChar char="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Лисичка</a:t>
            </a:r>
          </a:p>
          <a:p>
            <a:pPr>
              <a:buFont typeface="Symbol" panose="05050102010706020507" pitchFamily="18" charset="2"/>
              <a:buChar char="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Кабан</a:t>
            </a:r>
          </a:p>
          <a:p>
            <a:pPr>
              <a:buFont typeface="Symbol" panose="05050102010706020507" pitchFamily="18" charset="2"/>
              <a:buChar char="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Зайчик </a:t>
            </a:r>
          </a:p>
          <a:p>
            <a:pPr>
              <a:buFont typeface="Symbol" panose="05050102010706020507" pitchFamily="18" charset="2"/>
              <a:buChar char="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297457"/>
            <a:ext cx="5183188" cy="528809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Адаптированный вариант задания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1046602"/>
            <a:ext cx="5183188" cy="5420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Обозначь цифрами от 1 до …, в каком порядке животные подходили к рукавичке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avatars.mds.yandex.net/i?id=e1cb540dc99bada2415a2330e96504523341e0b7-4554236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544" y="1915748"/>
            <a:ext cx="1174167" cy="78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583" y="2066824"/>
            <a:ext cx="1123721" cy="88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176" y="2136822"/>
            <a:ext cx="873087" cy="58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7135" y="1817092"/>
            <a:ext cx="1364776" cy="904164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6321544" y="2988889"/>
          <a:ext cx="54635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5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5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9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4797" y="3787597"/>
            <a:ext cx="1157342" cy="867329"/>
          </a:xfrm>
          <a:prstGeom prst="rect">
            <a:avLst/>
          </a:prstGeom>
        </p:spPr>
      </p:pic>
      <p:pic>
        <p:nvPicPr>
          <p:cNvPr id="1032" name="Picture 8" descr="https://avatars.mds.yandex.net/i?id=eb0be43ceb93569f99a7b20ce0ff4e77396a9b4f-7755899-images-thumbs&amp;n=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604" y="3746227"/>
            <a:ext cx="1095379" cy="97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avatars.mds.yandex.net/i?id=9dc71444245a7a382491862ca735ab2e209d412f-12679713-images-thumbs&amp;n=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661" y="3686867"/>
            <a:ext cx="1092390" cy="109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6321544" y="4940235"/>
          <a:ext cx="536735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9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7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06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70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610120" y="5591304"/>
            <a:ext cx="4918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Подумайте, кто из животных не подходил к рукавичке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20208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627961"/>
            <a:ext cx="5157787" cy="62796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1652530"/>
            <a:ext cx="5157787" cy="4537133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Реши задачу.</a:t>
            </a:r>
          </a:p>
          <a:p>
            <a:pPr marL="0" indent="0" algn="ctr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одном бидоне было 48 литров молока, а в другом – столько же. Сколько литров молока осталось, когда продали 67 литров?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627961"/>
            <a:ext cx="5183188" cy="627962"/>
          </a:xfrm>
        </p:spPr>
        <p:txBody>
          <a:bodyPr/>
          <a:lstStyle/>
          <a:p>
            <a:pPr algn="ctr"/>
            <a:r>
              <a:rPr lang="ru-RU" dirty="0" smtClean="0"/>
              <a:t>Адаптированный вариант задания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1509311"/>
            <a:ext cx="5183188" cy="4902505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Реши задачу.</a:t>
            </a:r>
          </a:p>
          <a:p>
            <a:pPr marL="0" indent="0" algn="ctr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одном бидоне было 48 литров молока, а в другом – столько же. Сколько литров молока осталось, когда продали 67 литров?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Объект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2314" y="2970751"/>
            <a:ext cx="1653381" cy="1239068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6676222" y="4560982"/>
          <a:ext cx="4853791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3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1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355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Было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Продали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Осталось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205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205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6188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7691BA-CE54-45B4-BF55-10A78C4E8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2646E8-B007-4C44-87C1-B99CB1840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507"/>
            <a:ext cx="10515600" cy="879059"/>
          </a:xfrm>
        </p:spPr>
        <p:txBody>
          <a:bodyPr/>
          <a:lstStyle/>
          <a:p>
            <a:pPr algn="ctr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документы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4F5394-9556-447D-863D-37AB9F1C7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803" y="974361"/>
            <a:ext cx="11602387" cy="5642132"/>
          </a:xfrm>
        </p:spPr>
        <p:txBody>
          <a:bodyPr/>
          <a:lstStyle/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«Об образовании в Архангельской области» принят Постановлением Архангельского областного Собрания депутатов от 26 июня 2013 года № 1970 (изм.31 мая 2023 года);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7 создание условий для получения образования с учетом потребностей, возможностей личности и развития форм обучения, предусмотренных законодательством Российской Федерации;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содержания и условий организации обучения и воспитания обучающихся с ограниченными возможностями здоровья;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7456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CC5C1F-3B4B-47FD-97F2-4237F5734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1DB38E-DF2C-4B4C-9236-701837C5A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062"/>
            <a:ext cx="10515600" cy="1043950"/>
          </a:xfrm>
        </p:spPr>
        <p:txBody>
          <a:bodyPr/>
          <a:lstStyle/>
          <a:p>
            <a:pPr algn="ctr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уровень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724A80-789E-4027-A40C-1C859F87F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872" y="1203012"/>
            <a:ext cx="11872210" cy="4973951"/>
          </a:xfrm>
        </p:spPr>
        <p:txBody>
          <a:bodyPr/>
          <a:lstStyle/>
          <a:p>
            <a:pPr marL="0" lvl="0" indent="0" algn="just" fontAlgn="base">
              <a:buNone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мэрии города Архангельска от 30 декабря 2011 года N 679 «Об организации деятельности территориальной психолого-медико-педагогической комиссии муниципального образования "Город Архангельск« (с изм. на 02.07.2020)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8542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342555-A496-4D47-8757-BED57BD19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CD4A8C-1533-487F-B68C-C6FB1791A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23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 сопровождения детей с ОВЗ в образовательной организации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C2D984-5E0A-4E94-9D8A-F00F26DE7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872" y="1825625"/>
            <a:ext cx="11812249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федерального уровня, регламентирующие включение детей с ОВЗ в образовательный процесс;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регионального уровня, регламентирующие включение детей с ОВЗ в образовательный процесс;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муниципального уровня, регламентирующие включение детей с ОВЗ в образовательный процесс;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Локальные документы,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регламентирующие включение детей с ОВЗ в образовательный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74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9CEDB5-16A8-4D4E-B963-5F16DC55B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47F92A-E93A-40A9-A57E-C5BFDC4BE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003"/>
            <a:ext cx="10515600" cy="864068"/>
          </a:xfrm>
        </p:spPr>
        <p:txBody>
          <a:bodyPr/>
          <a:lstStyle/>
          <a:p>
            <a:pPr algn="ctr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Локальные документы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6BDBAB-8C9D-4DFC-948F-9C51E9C9C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872" y="1113071"/>
            <a:ext cx="11677338" cy="5063892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об организации обучения лиц с ОВЗ в образовательной организации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логопедическом пункте;</a:t>
            </a:r>
          </a:p>
          <a:p>
            <a:pPr lvl="0" algn="just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об оказании логопедической помощи;</a:t>
            </a:r>
          </a:p>
          <a:p>
            <a:pPr lvl="0" algn="just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службе психолого-педагогического сопровождения участников образовательных отношений;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АООП (приказ об утверждении);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Должностные инструкции (специалисты системы сопровождения) и приказ об их утверждении;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 приложениями);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доступности зданий образовательной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3640511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48EF2D-58A4-40EC-BE59-EBD638D6A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817D5F-1D69-4DDF-BB30-124B9E2F4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деятельности службы психолого-педагогического сопровождения обучающихся с ОВЗ в классах, реализующих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АООП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2160AA5C-27A5-4BDB-A4FF-BAB008A131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029728"/>
              </p:ext>
            </p:extLst>
          </p:nvPr>
        </p:nvGraphicFramePr>
        <p:xfrm>
          <a:off x="1056183" y="2103755"/>
          <a:ext cx="10079633" cy="438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9235">
                  <a:extLst>
                    <a:ext uri="{9D8B030D-6E8A-4147-A177-3AD203B41FA5}">
                      <a16:colId xmlns:a16="http://schemas.microsoft.com/office/drawing/2014/main" val="868285553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815860558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4120647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ставок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сотрудников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954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Социальный педагог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442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Учитель-логопед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068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Учитель-дефектолог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194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Педагог-психолог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798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Тьютор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5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0963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B4E74D-E7C4-4446-B149-F0DE9B7B9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DEBCB4-1B05-4458-954F-19E29A259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11" y="215224"/>
            <a:ext cx="11617377" cy="1325563"/>
          </a:xfrm>
        </p:spPr>
        <p:txBody>
          <a:bodyPr/>
          <a:lstStyle/>
          <a:p>
            <a:pPr algn="ctr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 службы психолого-педагогического сопровождения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93B124-1BC3-40A9-8914-8857A6E13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11" y="1540787"/>
            <a:ext cx="11617376" cy="4767888"/>
          </a:xfrm>
        </p:spPr>
        <p:txBody>
          <a:bodyPr/>
          <a:lstStyle/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обучающихся по муниципальному заданию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«Стоимость» 1 обучающего:</a:t>
            </a:r>
          </a:p>
          <a:p>
            <a:pPr marL="0" lvl="0" indent="0">
              <a:buNone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бюджет (коммунальные платежи, налоги, питание, содержание здания, помещений, содержание техники, медкомиссия,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гигиенобучение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обучение 1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помощи);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бюджет (заработная плата учителей, воспитателей ГПД, специалистов сопровождения, страховые взносы – 30,2%, материальная помощь, учебники, учебные пособия, методические материалы, компьютеры, доски, принтеры)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6127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0DF084-6B53-4EB4-817E-6E138F8E5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67CD39C2-B999-41CA-8C5E-B8C8E06FE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790743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E581FC-F9A5-432C-8235-3941469D2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A941B7-5467-43A6-B14F-14E3308A7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539" y="185243"/>
            <a:ext cx="11168921" cy="1325563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 декабря 2012 года №273 «Об образовании в Российской Федерации»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14C7DD-735A-4454-BA89-E9A8B0326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879" y="1510806"/>
            <a:ext cx="11792262" cy="5161951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 с ограниченными возможностями здоровья -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лицо, имеющее недостатки в физическом и (или) психологическом развитии, подтвержденные психолого-медико-педагогической комиссией и препятствующие получению образования без создания специальных условий;</a:t>
            </a:r>
          </a:p>
          <a:p>
            <a:pPr lvl="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инклюзивное образование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равного доступа к образованию для всех обучающихся с учетом разнообразия особых образовательных потребностей и индивидуальных возможностей;</a:t>
            </a:r>
          </a:p>
          <a:p>
            <a:pPr lvl="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адаптированная образовательная программа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образовательная программа, адаптированная для обучения лиц с ограниченными возможностями здоровья с учетом особенностей их психофизического развития, индивидуальных возможностей и при необходимости обеспечивающая коррекцию нарушений развития и социальную адаптацию указанных лиц;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31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389A2E-5AF8-432C-8704-960BAC38E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C0BE4B-2E18-4935-BD3C-9EAC82568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017" y="0"/>
            <a:ext cx="11083977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 декабря 2012 года №273    «Об образовании в Российской Федерации»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A0245B-C6B4-45DC-A2FC-E8B4B5277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911" y="1169233"/>
            <a:ext cx="11902191" cy="5688767"/>
          </a:xfrm>
        </p:spPr>
        <p:txBody>
          <a:bodyPr/>
          <a:lstStyle/>
          <a:p>
            <a:pPr lvl="0"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равного доступа к образованию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всех обучающихся с учетом разнообразия образовательных потребностей и индивидуальных возможностей;</a:t>
            </a:r>
          </a:p>
          <a:p>
            <a:pPr lvl="0"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права на образование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всей жизни </a:t>
            </a:r>
            <a:r>
              <a:rPr lang="ru-RU" sz="22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потребностями личности, адаптивность системы образования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уровню подготовки, особенностям развития, способностями интересам человека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(ст.3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создаются необходимые условия для получения </a:t>
            </a:r>
            <a:r>
              <a:rPr lang="ru-RU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 дискриминации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качественного образования </a:t>
            </a:r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лицами с ограниченными возможностями здоровья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коррекции нарушений развития и социальной адаптации, оказания ранней коррекционной помощи на основе специальных педагогических подходов и наиболее подходящих для этих лиц языков, методов и способов общения и условия, в максимальной степени способствующие получению образования определенного уровня и определенной направленности, а также социальному развитию этих лиц, в том числе посредством организации инклюзивного образования лиц с ОВЗ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(ст. 5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обеспечения реализации права на образование обучающихся с ограниченными возможностями здоровья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устанавливаются федеральные государственные образовательные стандарты образования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указанных лиц или включаются в федеральные государственные образовательные стандарты специальные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ст.11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403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DF5A32-1A40-495F-B594-14C043BB6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47CA76-B278-439A-8BCC-1F3A99A8A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001" y="18255"/>
            <a:ext cx="11053997" cy="1325563"/>
          </a:xfrm>
        </p:spPr>
        <p:txBody>
          <a:bodyPr>
            <a:normAutofit/>
          </a:bodyPr>
          <a:lstStyle/>
          <a:p>
            <a:pPr algn="ctr"/>
            <a:r>
              <a:rPr lang="ru-RU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 декабря 2012 года №273 «Об образовании в Российской Федерации»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F45AE4-42D5-4F99-BBF8-6CBC95F39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891" y="1139252"/>
            <a:ext cx="11782270" cy="5441430"/>
          </a:xfrm>
        </p:spPr>
        <p:txBody>
          <a:bodyPr>
            <a:normAutofit lnSpcReduction="10000"/>
          </a:bodyPr>
          <a:lstStyle/>
          <a:p>
            <a:pPr marL="0" lvl="0" indent="0" algn="just"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организация обязана:  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свою деятельность в соответствии с законодательством об образовании, в том числе: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обеспечивать реализацию в полном объеме образовательных программ, соответствие качества подготовки обучающихся установленным требованиям,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применяемых форм, средств, методов обучения и воспитания возрастным, психофизическим особенностям, склонностям, способностям, интересам и потребностям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ст.28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Обучающимся предоставляются академические права на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условий для обучения с учетом особенностей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психофизического развития и состояния здоровья, в том числе получение социально-педагогической и психологической помощи, бесплатной психолого-медико-педагогической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коррекции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ст.34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психолого-педагогическая, медицинская и социальная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обучающимся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испытывающим трудности в освоении основных общеобразовательных программ, развитии и социальной адаптации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(ст.42)</a:t>
            </a:r>
          </a:p>
          <a:p>
            <a:pPr marL="0" lvl="0" indent="0" algn="just"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работники обязаны:</a:t>
            </a:r>
          </a:p>
          <a:p>
            <a:pPr lvl="0" algn="just"/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учитывать особенности психофизического развития обучающихся и состояние их здоровья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соблюдать специальные условия, необходимые для получения образования лицами с ограниченными возможностями здоровья, взаимодействовать при необходимости с медицинскими организациями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(ст.48)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318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C6AEDC-C317-495B-AE97-EA971CA99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CC6FAD-303F-4E46-9D35-1E512F02A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961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 декабря 2012 года №273 «Об образовании в Российской Федерации» (ст.79)</a:t>
            </a:r>
            <a:r>
              <a:rPr lang="ru-RU" sz="2800" dirty="0">
                <a:solidFill>
                  <a:prstClr val="black"/>
                </a:solidFill>
              </a:rPr>
              <a:t/>
            </a:r>
            <a:br>
              <a:rPr lang="ru-RU" sz="2800" dirty="0">
                <a:solidFill>
                  <a:prstClr val="black"/>
                </a:solidFill>
              </a:rPr>
            </a:br>
            <a:r>
              <a:rPr lang="ru-RU" sz="4000" dirty="0">
                <a:solidFill>
                  <a:prstClr val="black"/>
                </a:solidFill>
              </a:rPr>
              <a:t/>
            </a:r>
            <a:br>
              <a:rPr lang="ru-RU" sz="4000" dirty="0">
                <a:solidFill>
                  <a:prstClr val="black"/>
                </a:solidFill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7ED49D-E4D6-41DB-9A3C-7892B4AE7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851" y="1199212"/>
            <a:ext cx="11737299" cy="5658788"/>
          </a:xfrm>
        </p:spPr>
        <p:txBody>
          <a:bodyPr>
            <a:normAutofit fontScale="92500"/>
          </a:bodyPr>
          <a:lstStyle/>
          <a:p>
            <a:pPr marL="0" lvl="0" indent="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образования и условия организации обучения и воспитания обучающихся с ОВЗ определяются адаптированной образовательной программой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для инвалидов также в соответствии с индивидуальной программой реабилитации инвалида</a:t>
            </a:r>
          </a:p>
          <a:p>
            <a:pPr marL="0" lvl="0" indent="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специальными условиями для получения образования обучающимися с ОВЗ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настоящем Федеральном законе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понимаются условия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обучения, воспитания и развития таких обучающихся,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включающие в себя использование:</a:t>
            </a:r>
          </a:p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специальных образовательных программ и методов обучения и воспитания, </a:t>
            </a:r>
          </a:p>
          <a:p>
            <a:pPr lvl="0"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 учебников, учебных пособий и дидактических материалов, </a:t>
            </a:r>
          </a:p>
          <a:p>
            <a:pPr lvl="0"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 технических средств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коллективного и индивидуального пользования, </a:t>
            </a:r>
          </a:p>
          <a:p>
            <a:pPr lvl="0"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услуг ассистента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(помощника), оказывающего обучающимся необходимую техническую помощь,</a:t>
            </a:r>
          </a:p>
          <a:p>
            <a:pPr lvl="0"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групповых и индивидуальных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коррекционных занятий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доступа в здания организаций, осуществляющих образовательную деятельность,</a:t>
            </a:r>
          </a:p>
          <a:p>
            <a:pPr algn="just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условия, без которых невозможно или затруднено освоение образовательных программ обучающимися с ограниченными возможностями здоровья.</a:t>
            </a:r>
          </a:p>
          <a:p>
            <a:pPr marL="0" lvl="0" indent="0" algn="just">
              <a:buNone/>
            </a:pPr>
            <a:r>
              <a:rPr lang="ru-RU" sz="18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обучающихся с ограниченными возможностями здоровья может быть организовано как совместно с другими обучающимися, так и в отдельных классах, группах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в отдельных организациях, осуществляющих образовательную деятельность</a:t>
            </a:r>
          </a:p>
          <a:p>
            <a:pPr marL="0" lvl="0" indent="0" algn="just">
              <a:buNone/>
            </a:pP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с ОВЗ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проживающие в организациях, осуществляющих образовательную деятельность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обеспечиваются учредителями таких организаций бесплатным двухразовым питанием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162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C6AEDC-C317-495B-AE97-EA971CA99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CC6FAD-303F-4E46-9D35-1E512F02A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961" y="231354"/>
            <a:ext cx="10515600" cy="1594271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августа 2024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 315-ФЗ «О внесении изменений в Федеральный закон «Об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 в Российской Федерации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200" dirty="0">
                <a:solidFill>
                  <a:prstClr val="black"/>
                </a:solidFill>
              </a:rPr>
              <a:t/>
            </a:r>
            <a:br>
              <a:rPr lang="ru-RU" sz="3200" dirty="0">
                <a:solidFill>
                  <a:prstClr val="black"/>
                </a:solidFill>
              </a:rPr>
            </a:b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7ED49D-E4D6-41DB-9A3C-7892B4AE7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851" y="1825625"/>
            <a:ext cx="11737299" cy="5032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специальными условиями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образования обучающимися с ОВЗ, инвалидами (детьми-инвалидами) понимаются: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обучения, воспитания и развития, 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обеспечивающие адаптацию содержания образования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включающие в себя использование адаптированных образовательных программ, методов и средств обучения и воспитания, 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учитывающих особенности психофизического развития таких обучающихся и состояние их здоровья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групповых и индивидуальных коррекционных занятий;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специальными учебниками, учебными пособиями и дидактическими материалами, специальными техническими средствами обучения коллективного и индивидуального пользования;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предоставления услуг ассистента (помощника), оказывающего необходимую техническую помощь, 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переводчика русского жестового языка (</a:t>
            </a:r>
            <a:r>
              <a:rPr lang="ru-RU" sz="1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сурдопереводчика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тифлосурдопереводчика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педагогических работников в соответствии с рекомендациями психолого-медико-педагогической комиссии;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доступа в здания и помещения организаций, осуществляющих образовательную деятельность;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условия, без которых освоение образовательных программ обучающимися с ограниченными возможностями здоровья, инвалидами (детьми-инвалидами) невозможно или затруднено.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04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0B6AC4-2512-4B0B-9EF0-7E064E0E3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AF6859-6A33-4DA8-9B36-37F61CC29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279" y="220337"/>
            <a:ext cx="10515600" cy="1786263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РФ от 22 марта 2021 года № 115 «Об утверждении Порядка организации и осуществления образовательной деятельности по основным общеобразовательным программам – образовательным программам начального общего, основного общего и среднего общего образования»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B5E566-601E-4977-9D97-58FD0E250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30" y="2148289"/>
            <a:ext cx="12087069" cy="4477363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организации образовательной деятельности для лиц с ОВЗ: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Предельная наполняемость отдельного класса, ГПД для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глухих – 6 человек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слабослышащих и позднооглохших с недоразвитием речи глубоким/легким – 6/10 человек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слепых – 8 человек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слабовидящих – 12 человек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тяжелыми нарушениями речи – 12 человек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нарушениями опорно-двигательного аппарата – 10 человек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задержкой психического развития – 12 человек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умственной отсталостью (интеллектуальными нарушениями) – 12 человек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РАС – 8 человек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сложными дефектами (тяжелыми множественными нарушениями развития) – 5 человек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обучающихся с ОВЗ может быть организовано совместно с другими обучающимися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с ОВЗ устанавливается из расчета не более 3 человек в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классе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получении образования совместно с другими.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157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0B6AC4-2512-4B0B-9EF0-7E064E0E3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AF6859-6A33-4DA8-9B36-37F61CC29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228" y="88134"/>
            <a:ext cx="10515600" cy="1828801"/>
          </a:xfrm>
        </p:spPr>
        <p:txBody>
          <a:bodyPr>
            <a:noAutofit/>
          </a:bodyPr>
          <a:lstStyle/>
          <a:p>
            <a:pPr algn="ctr"/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РФ от 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 июля 2024 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года № 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495 «О внесении изменений в некоторые приказы Министерства просвещения РФ, касающиеся федеральных адаптированных образовательных программ»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B5E566-601E-4977-9D97-58FD0E250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30" y="2005069"/>
            <a:ext cx="12087069" cy="462058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Внесены изменения в федеральные рабочие программы по учебным предметам «История», «Обществознание», «Труд (технология)» для обучающихся: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нарушениями слуха, глухих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слабовидящих, слепых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тяжелыми нарушениями речи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нарушениями опорно-двигательного аппарата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задержкой психического развития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расстройствами аутистического спектра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умственной отсталостью (интеллектуальными нарушениями)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учебные планы для обучающихся данных нозологических групп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Нормы оценивания по некоторым учебным предметам</a:t>
            </a:r>
          </a:p>
        </p:txBody>
      </p:sp>
    </p:spTree>
    <p:extLst>
      <p:ext uri="{BB962C8B-B14F-4D97-AF65-F5344CB8AC3E}">
        <p14:creationId xmlns:p14="http://schemas.microsoft.com/office/powerpoint/2010/main" val="54940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2034</Words>
  <Application>Microsoft Office PowerPoint</Application>
  <PresentationFormat>Широкоэкранный</PresentationFormat>
  <Paragraphs>172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Symbol</vt:lpstr>
      <vt:lpstr>Times New Roman</vt:lpstr>
      <vt:lpstr>Тема Office</vt:lpstr>
      <vt:lpstr>Нормативно-правовое обеспечение учебной деятельности обучающихся                    с ОВЗ на уровне ООО в условиях  реализации ФГОС и ФАОП ООО</vt:lpstr>
      <vt:lpstr>Нормативно-правовая база сопровождения детей с ОВЗ в образовательной организации</vt:lpstr>
      <vt:lpstr>Федеральный закон от 29 декабря 2012 года №273 «Об образовании в Российской Федерации»</vt:lpstr>
      <vt:lpstr>Федеральный закон от 29 декабря 2012 года №273    «Об образовании в Российской Федерации»</vt:lpstr>
      <vt:lpstr>Федеральный закон от 29 декабря 2012 года №273 «Об образовании в Российской Федерации»</vt:lpstr>
      <vt:lpstr>Федеральный закон от 29 декабря 2012 года №273 «Об образовании в Российской Федерации» (ст.79)  </vt:lpstr>
      <vt:lpstr>Федеральный закон от 8 августа 2024 года  № 315-ФЗ «О внесении изменений в Федеральный закон «Об образовании в Российской Федерации» </vt:lpstr>
      <vt:lpstr>Приказ Министерства просвещения РФ от 22 марта 2021 года № 115 «Об утверждении Порядка организации и осуществления образовательной деятельности по основным общеобразовательным программам – образовательным программам начального общего, основного общего и среднего общего образования»</vt:lpstr>
      <vt:lpstr>Приказ Министерства просвещения РФ от 17 июля 2024 года № 495 «О внесении изменений в некоторые приказы Министерства просвещения РФ, касающиеся федеральных адаптированных образовательных программ»</vt:lpstr>
      <vt:lpstr>Приказ Министерства просвещения РФ от 22 марта 2021 года № 115 «Об утверждении Порядка организации и осуществления образовательной деятельности по основным общеобразовательным программам – образовательным программам начального общего, основного общего и среднего общего образования»</vt:lpstr>
      <vt:lpstr>Федеральные государственные образовательные стандарты</vt:lpstr>
      <vt:lpstr>Федеральные адаптированные образовательные программы</vt:lpstr>
      <vt:lpstr>Другие документы</vt:lpstr>
      <vt:lpstr>Другие документы</vt:lpstr>
      <vt:lpstr>Презентация PowerPoint</vt:lpstr>
      <vt:lpstr>Презентация PowerPoint</vt:lpstr>
      <vt:lpstr>Презентация PowerPoint</vt:lpstr>
      <vt:lpstr>Региональные документы </vt:lpstr>
      <vt:lpstr>Муниципальный уровень</vt:lpstr>
      <vt:lpstr>Локальные документы</vt:lpstr>
      <vt:lpstr>Организация деятельности службы психолого-педагогического сопровождения обучающихся с ОВЗ в классах, реализующих АООП</vt:lpstr>
      <vt:lpstr>Финансовое обеспечение службы психолого-педагогического сопровождения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Нормативно-правовое обеспечение учебной деятельности обучающихся                    с ОВЗ на уровне НОО в условиях  реализации ФАОП НОО</dc:title>
  <dc:creator>Соня</dc:creator>
  <cp:lastModifiedBy>Осташкова</cp:lastModifiedBy>
  <cp:revision>37</cp:revision>
  <dcterms:created xsi:type="dcterms:W3CDTF">2024-03-27T18:18:03Z</dcterms:created>
  <dcterms:modified xsi:type="dcterms:W3CDTF">2024-11-28T10:06:15Z</dcterms:modified>
</cp:coreProperties>
</file>