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75" d="100"/>
          <a:sy n="75" d="100"/>
        </p:scale>
        <p:origin x="2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AC5F3-6E40-44EC-BDBD-5928E4684D45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995BA-FA30-411C-B0ED-D2FDCE13A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28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3C539-B88D-48FB-BFF9-68D223C6568E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2F641-E575-4832-8871-D0B6A2926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42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3C539-B88D-48FB-BFF9-68D223C6568E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2F641-E575-4832-8871-D0B6A2926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200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3C539-B88D-48FB-BFF9-68D223C6568E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2F641-E575-4832-8871-D0B6A2926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03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3C539-B88D-48FB-BFF9-68D223C6568E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2F641-E575-4832-8871-D0B6A2926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451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3C539-B88D-48FB-BFF9-68D223C6568E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2F641-E575-4832-8871-D0B6A2926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662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3C539-B88D-48FB-BFF9-68D223C6568E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2F641-E575-4832-8871-D0B6A2926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528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3C539-B88D-48FB-BFF9-68D223C6568E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2F641-E575-4832-8871-D0B6A2926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957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3C539-B88D-48FB-BFF9-68D223C6568E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2F641-E575-4832-8871-D0B6A2926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101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3C539-B88D-48FB-BFF9-68D223C6568E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2F641-E575-4832-8871-D0B6A2926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94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3C539-B88D-48FB-BFF9-68D223C6568E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2F641-E575-4832-8871-D0B6A2926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868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3C539-B88D-48FB-BFF9-68D223C6568E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2F641-E575-4832-8871-D0B6A2926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01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3C539-B88D-48FB-BFF9-68D223C6568E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2F641-E575-4832-8871-D0B6A2926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923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base.garant.ru/70862366/#block_1000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033838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Нормативно-правовые основы и специфические особенности разработки рабочих программ учебных предметов, курсов и курсов внеурочной деятельности</a:t>
            </a:r>
            <a:endParaRPr lang="ru-RU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522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67627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Внеурочная деятельность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181100"/>
            <a:ext cx="5157787" cy="749299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организации по ФГОС НОО, пункт 19.10.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032000"/>
            <a:ext cx="5157787" cy="41576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художественные, культурологические, филологические, хоровые студии, сетевые сообщества, школьные спортивные клубы и секции, конференции, олимпиады, военно-патриотические объединения, экскурсии, соревнования, поисковые и научные исследования, общественно полезные практики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181100"/>
            <a:ext cx="5183188" cy="85089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организации по ФГОС ООО, пункт 18.3.1.2.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032000"/>
            <a:ext cx="5183188" cy="41576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художественные, культурологические, филологические, хоровые студии, сетевые сообщества, школьные спортивные клубы и секции, юношеские организации, научно-практические конференции, школьные научные общества, олимпиады, поисковые и научные исследования, общественно полезные практики, военно-патриотические объединения</a:t>
            </a:r>
          </a:p>
        </p:txBody>
      </p:sp>
    </p:spTree>
    <p:extLst>
      <p:ext uri="{BB962C8B-B14F-4D97-AF65-F5344CB8AC3E}">
        <p14:creationId xmlns:p14="http://schemas.microsoft.com/office/powerpoint/2010/main" val="465857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5675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внеурочной деятельности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4767263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работа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Викторина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Развлекательная деятельность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Краеведческая деятельность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Спортивно-оздоровительная деятельность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Художественное творчество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505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рабочих программ в составе АООП </a:t>
            </a:r>
            <a:b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НОО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отдельных учебных предметов, коррекционных курсов должны содержать: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пояснительную записку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которой конкретизируются общие цели при получении НОО с учетом специфики учебного предмета, коррекционного курса;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общую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характеристику учебного предмета, коррекционного курса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описание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места учебного предмета, коррекционного курса в учебном плане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описание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ценностных ориентиров содержания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предмета;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личностные,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предметные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освоения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конкретного учебного предмета, коррекционного курса (в зависимости от варианта АООП НОО программы отдельных учебных предметов, коррекционных курсов должны содержать только личностные и предметные результаты, указанные в 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приложениях NN 1 - 8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к настоящему Стандарту);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предмета, коррекционного курса;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тематическое планирование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определением основных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видов учебной деятельности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материально-технического обеспечения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5746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267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«Об образовании в Российской Федерации» от 29.12.2012 г. № 273-ФЗ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28 пункт 1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организация обладает автономией, под которой понимается самостоятельность в осуществлении образовательной … деятельности, разработке и принятии локальных нормативных актов</a:t>
            </a:r>
          </a:p>
          <a:p>
            <a:pPr marL="0" indent="0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28 пункт 2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организации свободны в определении содержания образования, выборе учебно-методического обеспечения, образовательных технологий по реализуемым  ими образовательным программам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741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«Об образовании в Российской Федерации» от 29.12.2012 г. № 273-ФЗ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 пункт 9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– комплекс основных характеристик образования (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объём, содержание, планируемые результаты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организационно-педагогических условий,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 аттестации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учебного плана, календарного учебного графика,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 программ учебных предметов, курсов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оценочных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методических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057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977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 государственные образовательные стандарты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308100"/>
            <a:ext cx="5181600" cy="486886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НОО, пункт 19.5.</a:t>
            </a:r>
          </a:p>
          <a:p>
            <a:pPr marL="0" indent="0" algn="ctr">
              <a:buNone/>
            </a:pP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Рабочие программы учебных предметов, курсов, в том числе внеурочной деятельности должны обеспечивать достижение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планируемых результатов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основной образовательной программы начального общего образования.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Рабочие программы отдельных учебных предметов, курсов, в том числе внеурочной деятельности разрабатываются на основе требований к результатам освоения основной образовательной программы начального общего образования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программ, включенных в ее структуру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308100"/>
            <a:ext cx="5181600" cy="486886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ООО, пункт 18.2.2.</a:t>
            </a:r>
          </a:p>
          <a:p>
            <a:pPr marL="0" indent="0" algn="ctr">
              <a:buNone/>
            </a:pP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Рабочие программы учебных предметов, курсов, в том числе внеурочной деятельности должны обеспечивать достижение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планируемых результатов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основной образовательной программы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образования.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Рабочие программы отдельных учебных предметов, курсов, в том числе внеурочной деятельности разрабатываются на основе требований к результатам освоения основной образовательной программы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образования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программ, включенных в ее структуру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349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17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 государственные образовательные стандарты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498600"/>
            <a:ext cx="5181600" cy="467836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НОО, пункт 16</a:t>
            </a:r>
          </a:p>
          <a:p>
            <a:pPr>
              <a:buFontTx/>
              <a:buChar char="-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освоения обучающимися ООП НОО</a:t>
            </a:r>
          </a:p>
          <a:p>
            <a:pPr>
              <a:buFontTx/>
              <a:buChar char="-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оценки достижения планируемых результатов освоения ООП НОО</a:t>
            </a:r>
          </a:p>
          <a:p>
            <a:pPr>
              <a:buFontTx/>
              <a:buChar char="-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отдельных учебных предметов, курсов и курсов внеурочной деятельности</a:t>
            </a:r>
          </a:p>
          <a:p>
            <a:pPr>
              <a:buFontTx/>
              <a:buChar char="-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план начального общего образования</a:t>
            </a:r>
          </a:p>
          <a:p>
            <a:pPr>
              <a:buFontTx/>
              <a:buChar char="-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внеурочной деятельности</a:t>
            </a:r>
          </a:p>
          <a:p>
            <a:pPr>
              <a:buFontTx/>
              <a:buChar char="-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Календарный учебный график</a:t>
            </a:r>
          </a:p>
          <a:p>
            <a:pPr marL="0" indent="0" algn="ctr">
              <a:buNone/>
            </a:pPr>
            <a:endParaRPr lang="ru-RU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498600"/>
            <a:ext cx="5181600" cy="467836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ООО, пункт 14</a:t>
            </a:r>
          </a:p>
          <a:p>
            <a:pPr>
              <a:buFontTx/>
              <a:buChar char="-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освоения обучающимися ООП ООО</a:t>
            </a:r>
          </a:p>
          <a:p>
            <a:pPr>
              <a:buFontTx/>
              <a:buChar char="-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оценки достижения планируемых результатов освоения ООП ООО</a:t>
            </a:r>
          </a:p>
          <a:p>
            <a:pPr>
              <a:buFontTx/>
              <a:buChar char="-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отдельных учебных предметов, курсов, в том числе интегрированных</a:t>
            </a:r>
          </a:p>
          <a:p>
            <a:pPr>
              <a:buFontTx/>
              <a:buChar char="-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план основного общего образования</a:t>
            </a:r>
          </a:p>
          <a:p>
            <a:pPr>
              <a:buFontTx/>
              <a:buChar char="-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внеурочной деятельности</a:t>
            </a:r>
          </a:p>
          <a:p>
            <a:pPr>
              <a:buFontTx/>
              <a:buChar char="-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Календарный учебный график</a:t>
            </a:r>
          </a:p>
          <a:p>
            <a:pPr marL="0" indent="0" algn="ctr">
              <a:buNone/>
            </a:pP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094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437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 государственные образовательные стандарты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181100"/>
            <a:ext cx="5181600" cy="499586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НОО, пункт 19.5.</a:t>
            </a:r>
          </a:p>
          <a:p>
            <a:pPr marL="0" indent="0" algn="ctr">
              <a:buNone/>
            </a:pPr>
            <a:endParaRPr lang="ru-RU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Рабочие программы учебных предметов, курсов должны содержать:</a:t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учебного предмета, курса;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учебного предмета, курса;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тематическое планирование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указанием количества часов, отводимых на освоение каждой темы.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Рабочие программы курсов внеурочной деятельности должны содержать:</a:t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освоения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курса внеурочной деятельности;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курса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внеурочной деятельности с указанием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 организации и видов деятельности;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тематическое планирование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181100"/>
            <a:ext cx="5181600" cy="499586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ООО, пункт 18.2.2.</a:t>
            </a:r>
          </a:p>
          <a:p>
            <a:pPr marL="0" indent="0" algn="ctr">
              <a:buNone/>
            </a:pPr>
            <a:endParaRPr lang="ru-RU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Рабочие программы учебных предметов, курсов должны содержать:</a:t>
            </a:r>
            <a:b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учебного предмета, курса;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учебного предмета, курса;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тематическое планирование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указанием количества часов, отводимых на освоение каждой темы.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Рабочие программы курсов внеурочной деятельности должны содержать:</a:t>
            </a:r>
            <a:b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освоения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курса внеурочной деятельности;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курса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внеурочной деятельности с указанием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 организации и видов деятельности;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тематическое планирование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3158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863600"/>
            <a:ext cx="5181600" cy="531336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НОО, пункт 16</a:t>
            </a:r>
          </a:p>
          <a:p>
            <a:pPr>
              <a:buFontTx/>
              <a:buChar char="-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освоения обучающимися ООП НОО</a:t>
            </a:r>
          </a:p>
          <a:p>
            <a:pPr>
              <a:buFontTx/>
              <a:buChar char="-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оценки достижения планируемых результатов освоения ООП НОО</a:t>
            </a:r>
          </a:p>
          <a:p>
            <a:pPr>
              <a:buFontTx/>
              <a:buChar char="-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отдельных учебных предметов, курсов и курсов внеурочной деятельности</a:t>
            </a:r>
          </a:p>
          <a:p>
            <a:pPr>
              <a:buFontTx/>
              <a:buChar char="-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план начального общего образования</a:t>
            </a:r>
          </a:p>
          <a:p>
            <a:pPr>
              <a:buFontTx/>
              <a:buChar char="-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внеурочной деятельности</a:t>
            </a:r>
          </a:p>
          <a:p>
            <a:pPr>
              <a:buFontTx/>
              <a:buChar char="-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Календарный учебный график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sz="half" idx="1"/>
          </p:nvPr>
        </p:nvSpPr>
        <p:spPr>
          <a:xfrm>
            <a:off x="838200" y="762000"/>
            <a:ext cx="5181600" cy="541496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НОО, пункт 19.5.</a:t>
            </a:r>
          </a:p>
          <a:p>
            <a:pPr marL="0" indent="0" algn="ctr">
              <a:buNone/>
            </a:pPr>
            <a:endParaRPr lang="ru-RU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Рабочие программы учебных предметов, курсов должны содержать:</a:t>
            </a:r>
            <a:b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учебного предмета, курса;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учебного предмета, курса;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тематическое планирование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указанием количества часов, отводимых на освоение каждой темы.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Рабочие программы курсов внеурочной деятельности должны содержать:</a:t>
            </a:r>
            <a:b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освоения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курса внеурочной деятельности;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курса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внеурочной деятельности с указанием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 организации и видов деятельности;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тематическое планирование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8579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901700"/>
            <a:ext cx="5181600" cy="52752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отдельных учебных предметов, курсов и курсов внеурочной деятельности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освоения обучающимися ООП НОО 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оценки достижения планируемых результатов освоения ООП НОО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план начального общего образования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внеурочной деятельности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Календарный учебный график</a:t>
            </a:r>
          </a:p>
          <a:p>
            <a:pPr marL="0" indent="0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901700"/>
            <a:ext cx="5181600" cy="527526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ФГОС: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результатам освоения ООП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(личностным,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метапредметным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предметным)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УМК</a:t>
            </a: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Авторские программы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ООП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(нельзя копировать, только – </a:t>
            </a:r>
            <a:r>
              <a:rPr lang="ru-RU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учётом!!!)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940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437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 и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результаты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308100"/>
            <a:ext cx="5181600" cy="5232400"/>
          </a:xfrm>
        </p:spPr>
        <p:txBody>
          <a:bodyPr/>
          <a:lstStyle/>
          <a:p>
            <a:pPr marL="0" indent="0">
              <a:buNone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10 ФГОС НОО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 результаты освоения ООП НОО должны отражать:</a:t>
            </a:r>
          </a:p>
          <a:p>
            <a:pPr marL="457200" indent="-457200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навыков сотрудничества со взрослыми и сверстниками в разных ситуациях, умения не создавать конфликтов и находить выходы из спорных ситуаций</a:t>
            </a:r>
          </a:p>
          <a:p>
            <a:pPr marL="0" indent="0">
              <a:buNone/>
            </a:pPr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ООП НОО: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 научится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сотрудничать со взрослыми и сверстниками в разных ситуациях.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 получит возможность научиться </a:t>
            </a:r>
            <a:r>
              <a:rPr lang="ru-RU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создавать конфликтов и находить выходы из спорных ситуаций </a:t>
            </a:r>
            <a:endParaRPr lang="ru-RU" sz="20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308100"/>
            <a:ext cx="5181600" cy="5232400"/>
          </a:xfrm>
        </p:spPr>
        <p:txBody>
          <a:bodyPr/>
          <a:lstStyle/>
          <a:p>
            <a:pPr marL="0" indent="0">
              <a:buNone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10 ФГОС ООО</a:t>
            </a:r>
          </a:p>
          <a:p>
            <a:pPr marL="0" indent="0">
              <a:buNone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результаты освоения ООП ООО должны отражать: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планировать пути достижения целей, в том числе альтернативные, осознанно выбирать наиболее эффективные способы решения учебных и познавательных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задач.</a:t>
            </a:r>
          </a:p>
          <a:p>
            <a:pPr marL="0" indent="0">
              <a:buNone/>
            </a:pPr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ООП ООО</a:t>
            </a:r>
            <a:endParaRPr lang="ru-RU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 научится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планировать пути достижения целей, в том числе альтернативные, осознанно выбирать наиболее эффективные способы решения учебных и познавательных задач</a:t>
            </a:r>
            <a:endParaRPr lang="ru-RU" sz="20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21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786</Words>
  <Application>Microsoft Office PowerPoint</Application>
  <PresentationFormat>Широкоэкранный</PresentationFormat>
  <Paragraphs>97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Нормативно-правовые основы и специфические особенности разработки рабочих программ учебных предметов, курсов и курсов внеурочной деятельности</vt:lpstr>
      <vt:lpstr>Федеральный закон «Об образовании в Российской Федерации» от 29.12.2012 г. № 273-ФЗ</vt:lpstr>
      <vt:lpstr>Федеральный закон «Об образовании в Российской Федерации» от 29.12.2012 г. № 273-ФЗ</vt:lpstr>
      <vt:lpstr>Федеральные государственные образовательные стандарты</vt:lpstr>
      <vt:lpstr>Федеральные государственные образовательные стандарты</vt:lpstr>
      <vt:lpstr>Федеральные государственные образовательные стандарты</vt:lpstr>
      <vt:lpstr>Презентация PowerPoint</vt:lpstr>
      <vt:lpstr>Презентация PowerPoint</vt:lpstr>
      <vt:lpstr>Личностные и метапредметные результаты</vt:lpstr>
      <vt:lpstr>Внеурочная деятельность</vt:lpstr>
      <vt:lpstr>Виды внеурочной деятельности</vt:lpstr>
      <vt:lpstr>Структура рабочих программ в составе АООП  на уровне НОО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Нормативно-правовые основы и специфические особенности разработки рабочих программ учебных предметов, курсов и курсов внеурочной деятельности</dc:title>
  <dc:creator>Любовь Валентиновна</dc:creator>
  <cp:lastModifiedBy>Любовь Валентиновна</cp:lastModifiedBy>
  <cp:revision>19</cp:revision>
  <cp:lastPrinted>2020-02-11T11:09:32Z</cp:lastPrinted>
  <dcterms:created xsi:type="dcterms:W3CDTF">2020-02-11T06:52:21Z</dcterms:created>
  <dcterms:modified xsi:type="dcterms:W3CDTF">2020-02-12T06:47:06Z</dcterms:modified>
</cp:coreProperties>
</file>