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3"/>
  </p:handoutMasterIdLst>
  <p:sldIdLst>
    <p:sldId id="256" r:id="rId2"/>
    <p:sldId id="301" r:id="rId3"/>
    <p:sldId id="270" r:id="rId4"/>
    <p:sldId id="303" r:id="rId5"/>
    <p:sldId id="302" r:id="rId6"/>
    <p:sldId id="275" r:id="rId7"/>
    <p:sldId id="263" r:id="rId8"/>
    <p:sldId id="304" r:id="rId9"/>
    <p:sldId id="297" r:id="rId10"/>
    <p:sldId id="305" r:id="rId11"/>
    <p:sldId id="308" r:id="rId12"/>
    <p:sldId id="309" r:id="rId13"/>
    <p:sldId id="306" r:id="rId14"/>
    <p:sldId id="307" r:id="rId15"/>
    <p:sldId id="267" r:id="rId16"/>
    <p:sldId id="266" r:id="rId17"/>
    <p:sldId id="277" r:id="rId18"/>
    <p:sldId id="271" r:id="rId19"/>
    <p:sldId id="272" r:id="rId20"/>
    <p:sldId id="273" r:id="rId21"/>
    <p:sldId id="300" r:id="rId22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3F0D7-E608-46B7-8EE6-F6A63632AD5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C59591-3E65-4282-9325-3BA9C2CC94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24680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2A589-D334-4F16-B355-32A99D4784D9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5C383-C19C-4715-88EF-161B0A92FF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77883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2A589-D334-4F16-B355-32A99D4784D9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5C383-C19C-4715-88EF-161B0A92FF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64918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2A589-D334-4F16-B355-32A99D4784D9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5C383-C19C-4715-88EF-161B0A92FF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87732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2A589-D334-4F16-B355-32A99D4784D9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5C383-C19C-4715-88EF-161B0A92FF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26946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2A589-D334-4F16-B355-32A99D4784D9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5C383-C19C-4715-88EF-161B0A92FF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45757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2A589-D334-4F16-B355-32A99D4784D9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5C383-C19C-4715-88EF-161B0A92FF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2899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2A589-D334-4F16-B355-32A99D4784D9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5C383-C19C-4715-88EF-161B0A92FF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7583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2A589-D334-4F16-B355-32A99D4784D9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5C383-C19C-4715-88EF-161B0A92FF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47775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2A589-D334-4F16-B355-32A99D4784D9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5C383-C19C-4715-88EF-161B0A92FF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01430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2A589-D334-4F16-B355-32A99D4784D9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5C383-C19C-4715-88EF-161B0A92FF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85457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2A589-D334-4F16-B355-32A99D4784D9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5C383-C19C-4715-88EF-161B0A92FF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04431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92A589-D334-4F16-B355-32A99D4784D9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5C383-C19C-4715-88EF-161B0A92FF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80613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8062664" cy="446449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Типичные нарушение в локальном 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нормотворчестве образовательных организаций в отношении текущего контроля и промежуточной аттестации </a:t>
            </a: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endParaRPr lang="ru-RU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5994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104456"/>
          </a:xfrm>
        </p:spPr>
        <p:txBody>
          <a:bodyPr>
            <a:normAutofit fontScale="25000" lnSpcReduction="20000"/>
          </a:bodyPr>
          <a:lstStyle/>
          <a:p>
            <a:r>
              <a:rPr lang="ru-RU" sz="9600" dirty="0" smtClean="0"/>
              <a:t>Периодичность промежуточной аттестации зависит от  учебного плана образовательной организации, который определяет последовательность и распределение по периодам обучения учебных предметов, курсов, дисциплин (модулей), иных видов учебной деятельности</a:t>
            </a:r>
          </a:p>
          <a:p>
            <a:r>
              <a:rPr lang="ru-RU" sz="9600" dirty="0" smtClean="0"/>
              <a:t>Сроки промежуточной аттестации указывают в календарном учебном графике и учитывают при составлении расписания </a:t>
            </a:r>
          </a:p>
          <a:p>
            <a:pPr>
              <a:buNone/>
            </a:pPr>
            <a:r>
              <a:rPr lang="ru-RU" sz="9600" dirty="0" smtClean="0"/>
              <a:t>     (п.19.10.1 ФГОС НОО,  п. 18.3.1.1 ФГОС ООО)</a:t>
            </a:r>
          </a:p>
          <a:p>
            <a:pPr>
              <a:buNone/>
            </a:pPr>
            <a:endParaRPr lang="ru-RU" sz="9600" dirty="0" smtClean="0"/>
          </a:p>
          <a:p>
            <a:pPr>
              <a:buNone/>
            </a:pPr>
            <a:r>
              <a:rPr lang="ru-RU" sz="9600" dirty="0" smtClean="0"/>
              <a:t>   Традиционно промежуточную аттестацию проводят в конце  в конце учебного года</a:t>
            </a:r>
          </a:p>
          <a:p>
            <a:r>
              <a:rPr lang="ru-RU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0032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88001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u="sng" dirty="0" smtClean="0"/>
              <a:t>Прохождение ПА:</a:t>
            </a:r>
          </a:p>
          <a:p>
            <a:pPr>
              <a:buNone/>
            </a:pPr>
            <a:r>
              <a:rPr lang="ru-RU" b="1" u="sng" dirty="0" smtClean="0"/>
              <a:t> обучающихся со статусом «ОВЗ» (использование особых форм)</a:t>
            </a:r>
          </a:p>
          <a:p>
            <a:pPr>
              <a:buNone/>
            </a:pPr>
            <a:r>
              <a:rPr lang="ru-RU" b="1" u="sng" dirty="0" smtClean="0"/>
              <a:t>П.2.9.9. ФГОС НОО обучающихся с  ОВЗ;</a:t>
            </a:r>
          </a:p>
          <a:p>
            <a:pPr>
              <a:buNone/>
            </a:pPr>
            <a:r>
              <a:rPr lang="ru-RU" b="1" u="sng" dirty="0" smtClean="0"/>
              <a:t>Лиц, осваивающих ОПП ОО в иных формах.</a:t>
            </a:r>
          </a:p>
          <a:p>
            <a:pPr>
              <a:buNone/>
            </a:pPr>
            <a:r>
              <a:rPr lang="ru-RU" b="1" u="sng" dirty="0" smtClean="0"/>
              <a:t>Порядок выставления годовой отметки</a:t>
            </a:r>
          </a:p>
          <a:p>
            <a:pPr>
              <a:buNone/>
            </a:pPr>
            <a:r>
              <a:rPr lang="ru-RU" b="1" u="sng" dirty="0" smtClean="0"/>
              <a:t>Порядок разработки, утверждения и хранения КИМ</a:t>
            </a:r>
          </a:p>
          <a:p>
            <a:pPr>
              <a:buNone/>
            </a:pPr>
            <a:r>
              <a:rPr lang="ru-RU" b="1" u="sng" dirty="0" smtClean="0"/>
              <a:t>Порядок хранения аттестационных работ </a:t>
            </a:r>
          </a:p>
          <a:p>
            <a:pPr>
              <a:buNone/>
            </a:pPr>
            <a:r>
              <a:rPr lang="ru-RU" b="1" u="sng" dirty="0" smtClean="0"/>
              <a:t>Порядок ликвидации академической задолженности с учётом причин её образования</a:t>
            </a:r>
          </a:p>
          <a:p>
            <a:pPr>
              <a:buNone/>
            </a:pPr>
            <a:r>
              <a:rPr lang="ru-RU" b="1" u="sng" dirty="0" smtClean="0"/>
              <a:t>Порядок формирования комиссии</a:t>
            </a:r>
          </a:p>
          <a:p>
            <a:pPr>
              <a:buNone/>
            </a:pPr>
            <a:r>
              <a:rPr lang="ru-RU" b="1" u="sng" dirty="0" smtClean="0"/>
              <a:t>Порядок оформления результатов ПА</a:t>
            </a:r>
          </a:p>
          <a:p>
            <a:pPr>
              <a:buNone/>
            </a:pPr>
            <a:endParaRPr lang="ru-RU" b="1" u="sng" dirty="0" smtClean="0"/>
          </a:p>
          <a:p>
            <a:pPr>
              <a:buNone/>
            </a:pPr>
            <a:endParaRPr lang="ru-RU" b="1" u="sng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0032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88001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u="sng" dirty="0" smtClean="0"/>
              <a:t> </a:t>
            </a:r>
            <a:endParaRPr lang="ru-RU" b="1" u="sng" dirty="0" smtClean="0"/>
          </a:p>
          <a:p>
            <a:pPr>
              <a:buNone/>
            </a:pPr>
            <a:endParaRPr lang="ru-RU" b="1" u="sng" dirty="0" smtClean="0"/>
          </a:p>
          <a:p>
            <a:pPr>
              <a:buNone/>
            </a:pPr>
            <a:endParaRPr lang="ru-RU" b="1" u="sng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000108"/>
            <a:ext cx="735811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000000"/>
                </a:solidFill>
                <a:latin typeface="PTSerifRegular"/>
              </a:rPr>
              <a:t>Фиксация результатов промежуточной аттестации осуществляется, как правило, по пятибалльной системе. Образовательной программой может быть предусмотрена иная шкала фиксации результатов промежуточной аттестации (например, десятибалльная), а также может быть предусмотрена фиксация удовлетворительного  либо неудовлетворительного результата промежуточной аттестации без разделения на уровни.</a:t>
            </a:r>
            <a:endParaRPr lang="ru-RU" sz="2400" i="1" dirty="0"/>
          </a:p>
        </p:txBody>
      </p:sp>
    </p:spTree>
    <p:extLst>
      <p:ext uri="{BB962C8B-B14F-4D97-AF65-F5344CB8AC3E}">
        <p14:creationId xmlns="" xmlns:p14="http://schemas.microsoft.com/office/powerpoint/2010/main" val="130032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промежуточная аттестация в 9,11 классах</a:t>
            </a:r>
            <a:endParaRPr lang="ru-RU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2859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Промежуточная аттестация в 9-11  классах  проводится до</a:t>
            </a:r>
          </a:p>
          <a:p>
            <a:pPr>
              <a:buNone/>
            </a:pPr>
            <a:r>
              <a:rPr lang="ru-RU" sz="2400" dirty="0" smtClean="0"/>
              <a:t>начала   ГИА.</a:t>
            </a:r>
          </a:p>
          <a:p>
            <a:pPr>
              <a:buNone/>
            </a:pPr>
            <a:r>
              <a:rPr lang="ru-RU" sz="2400" dirty="0" smtClean="0"/>
              <a:t>     Основание допуска к ГИА – положительные годовые отметки как показатель  отсутствия академических задолженностей. </a:t>
            </a:r>
          </a:p>
          <a:p>
            <a:pPr>
              <a:buNone/>
            </a:pPr>
            <a:r>
              <a:rPr lang="ru-RU" sz="2400" dirty="0" smtClean="0"/>
              <a:t>         Дата протокола педагогического совета о допуске обучающихся  к ГИА: </a:t>
            </a:r>
          </a:p>
          <a:p>
            <a:r>
              <a:rPr lang="ru-RU" sz="2400" dirty="0" smtClean="0"/>
              <a:t>  должна быть раньше даты первого экзамена</a:t>
            </a:r>
          </a:p>
          <a:p>
            <a:r>
              <a:rPr lang="ru-RU" sz="2400" dirty="0" smtClean="0"/>
              <a:t> должна соответствовать срокам проведения промежуточной аттестации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314374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Сроки хранения  аттестационных работ</a:t>
            </a:r>
            <a:endParaRPr lang="ru-RU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285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«Контрольная работа» – форма текущего контроля и промежуточной аттестации – Положение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(письмо Министерства образования России</a:t>
            </a:r>
          </a:p>
          <a:p>
            <a:pPr>
              <a:buNone/>
            </a:pPr>
            <a:r>
              <a:rPr lang="ru-RU" sz="2400" dirty="0" smtClean="0"/>
              <a:t>от 20.12. 2000 № 03-51/64 «О методических рекомендациях по работе с документами в образовательных учреждениях»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314374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548680"/>
            <a:ext cx="4038600" cy="557748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календарного учебного графика не соответствует п.18.3.1.1.</a:t>
            </a:r>
          </a:p>
          <a:p>
            <a:r>
              <a:rPr lang="ru-RU" dirty="0" smtClean="0"/>
              <a:t>даты начала и окончания учебного года;</a:t>
            </a:r>
          </a:p>
          <a:p>
            <a:r>
              <a:rPr lang="ru-RU" dirty="0" smtClean="0"/>
              <a:t>продолжительность учебного года, четвертей (триместров);</a:t>
            </a:r>
          </a:p>
          <a:p>
            <a:r>
              <a:rPr lang="ru-RU" dirty="0" smtClean="0"/>
              <a:t>сроки и продолжительность каникул;</a:t>
            </a:r>
          </a:p>
          <a:p>
            <a:r>
              <a:rPr lang="ru-RU" dirty="0" smtClean="0"/>
              <a:t>сроки проведения промежуточных аттестаций.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548680"/>
            <a:ext cx="4038600" cy="5577483"/>
          </a:xfrm>
        </p:spPr>
        <p:txBody>
          <a:bodyPr>
            <a:normAutofit fontScale="92500" lnSpcReduction="20000"/>
          </a:bodyPr>
          <a:lstStyle/>
          <a:p>
            <a:pPr>
              <a:buFontTx/>
              <a:buChar char="-"/>
            </a:pP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Годовой</a:t>
            </a:r>
            <a: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календарный учебный график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Определяет 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сроки</a:t>
            </a:r>
            <a: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проведения 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промежуточных аттестаций (май)</a:t>
            </a:r>
          </a:p>
          <a:p>
            <a:pPr>
              <a:buNone/>
            </a:pP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39239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476672"/>
            <a:ext cx="4038600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плана внеурочной деятельности не соответствует п. 18.3.1.2</a:t>
            </a:r>
          </a:p>
          <a:p>
            <a:pPr marL="0" indent="0">
              <a:buNone/>
            </a:pP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ВД определяет:</a:t>
            </a:r>
          </a:p>
          <a:p>
            <a:pPr>
              <a:buAutoNum type="arabicPeriod"/>
            </a:pPr>
            <a:r>
              <a:rPr lang="ru-RU" sz="1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и структуру направлений</a:t>
            </a:r>
          </a:p>
          <a:p>
            <a:pPr>
              <a:buAutoNum type="arabicPeriod"/>
            </a:pPr>
            <a:r>
              <a:rPr lang="ru-RU" sz="1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организации</a:t>
            </a:r>
          </a:p>
          <a:p>
            <a:pPr>
              <a:buAutoNum type="arabicPeriod"/>
            </a:pPr>
            <a:r>
              <a:rPr lang="ru-RU" sz="1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Объём ВД</a:t>
            </a:r>
          </a:p>
          <a:p>
            <a:pPr>
              <a:buNone/>
            </a:pPr>
            <a:r>
              <a:rPr lang="ru-RU" sz="1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учётом интересов обучающихся и возможностью образовательной организации</a:t>
            </a:r>
            <a:endParaRPr lang="ru-RU" sz="1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476672"/>
            <a:ext cx="4038600" cy="60486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u="sng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в разделе «Система оценки…»</a:t>
            </a:r>
          </a:p>
          <a:p>
            <a:pPr marL="0" indent="0">
              <a:buFontTx/>
              <a:buChar char="-"/>
            </a:pPr>
            <a:r>
              <a:rPr lang="ru-RU" sz="2000" b="1" u="sng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рабочей программе учителя</a:t>
            </a:r>
          </a:p>
          <a:p>
            <a:pPr marL="0" indent="0">
              <a:buFontTx/>
              <a:buChar char="-"/>
            </a:pPr>
            <a:r>
              <a:rPr lang="ru-RU" sz="2000" b="1" u="sng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 журнале фиксации занятий курсов внеурочной деятельности</a:t>
            </a:r>
            <a:endParaRPr lang="ru-RU" sz="1900" b="1" u="sng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6951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548680"/>
            <a:ext cx="4038600" cy="5577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рабочих программ не соответствует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 18.2.2</a:t>
            </a:r>
          </a:p>
          <a:p>
            <a:pPr marL="0" indent="0">
              <a:buNone/>
            </a:pPr>
            <a:r>
              <a:rPr lang="ru-RU" sz="16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Рабочие программы учебных предметов , курсов, в т.ч. курсов внеурочной деятельности </a:t>
            </a:r>
            <a:r>
              <a:rPr lang="ru-RU" sz="1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содержать:</a:t>
            </a:r>
          </a:p>
          <a:p>
            <a:pPr>
              <a:buAutoNum type="arabicPeriod"/>
            </a:pPr>
            <a:r>
              <a:rPr lang="ru-RU" sz="1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Планируемые результаты освоения учебного предмета</a:t>
            </a:r>
          </a:p>
          <a:p>
            <a:pPr>
              <a:buAutoNum type="arabicPeriod"/>
            </a:pPr>
            <a:r>
              <a:rPr lang="ru-RU" sz="1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учебного предмета</a:t>
            </a:r>
          </a:p>
          <a:p>
            <a:pPr>
              <a:buAutoNum type="arabicPeriod"/>
            </a:pPr>
            <a:r>
              <a:rPr lang="ru-RU" sz="1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Тематическое планирование с указанием количества часов по темам</a:t>
            </a:r>
          </a:p>
          <a:p>
            <a:pPr>
              <a:buAutoNum type="arabicPeriod"/>
            </a:pPr>
            <a:endParaRPr lang="ru-RU" sz="16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548680"/>
            <a:ext cx="4038600" cy="5577483"/>
          </a:xfrm>
        </p:spPr>
        <p:txBody>
          <a:bodyPr/>
          <a:lstStyle/>
          <a:p>
            <a:pPr marL="0" indent="0">
              <a:buFontTx/>
              <a:buChar char="-"/>
            </a:pPr>
            <a: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Тематическое планирование</a:t>
            </a:r>
          </a:p>
          <a:p>
            <a:pPr marL="0" indent="0">
              <a:buNone/>
            </a:pPr>
            <a:r>
              <a:rPr lang="ru-RU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90211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промежуточная аттестация</a:t>
            </a:r>
            <a:endParaRPr lang="ru-RU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28592"/>
          </a:xfrm>
        </p:spPr>
        <p:txBody>
          <a:bodyPr>
            <a:normAutofit/>
          </a:bodyPr>
          <a:lstStyle/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Промежуточная аттестация – это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процедура, в которой участвует обучающийся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(ученик выполняет работу по итогам изучения части учебного предмета на основании локальных документов: </a:t>
            </a:r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положения, приказа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Сроки проведения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определяются </a:t>
            </a:r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календарным учебным графиком</a:t>
            </a:r>
          </a:p>
          <a:p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проходят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учащиеся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1 по 11 класс</a:t>
            </a:r>
          </a:p>
          <a:p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всем учебным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предметам, курсам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учебного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плана</a:t>
            </a:r>
          </a:p>
          <a:p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</a:t>
            </a:r>
            <a:r>
              <a:rPr lang="ru-RU" sz="2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определяются </a:t>
            </a:r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учебным планом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учреждения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Оценки за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выставляются в </a:t>
            </a:r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журнал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страницы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учебных предметов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учащимся</a:t>
            </a:r>
          </a:p>
          <a:p>
            <a:pPr marL="0" indent="0" algn="ctr">
              <a:buNone/>
            </a:pPr>
            <a:r>
              <a:rPr lang="ru-RU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</a:t>
            </a:r>
            <a:r>
              <a:rPr lang="ru-RU" sz="2000" b="1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Минобрнауки</a:t>
            </a:r>
            <a:r>
              <a:rPr lang="ru-RU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АО «О промежуточной аттестации обучающихся» от 14.11.2017 № 209/05-08/8966</a:t>
            </a:r>
            <a:endParaRPr lang="ru-RU" sz="20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374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Промежуточная аттестация: </a:t>
            </a:r>
            <a:r>
              <a:rPr lang="ru-RU" sz="40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типичные ошибки</a:t>
            </a:r>
            <a:endParaRPr lang="ru-RU" sz="40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 о промежуточной аттестации и текущем контроле успеваемости составлено в соответствии с федеральным законом «Об образовании» и Типовым положением об образовательном учреждении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промежуточной аттестации: текущий контроль, промежуточный контроль, итоговый контроль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Формами текущего контроля являются: административные срезы по русскому языку и математике, стартовый контроль, промежуточный контроль (1 полугодие), промежуточная аттестация (в конце учебного года)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0630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8062664" cy="4464496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Федеральный Закон от 29 декабря 2012 года 273-ФЗ «Об образовании в РФ» (ст. 28, 30,58,59) </a:t>
            </a:r>
            <a:br>
              <a:rPr lang="ru-RU" sz="3100" dirty="0" smtClean="0"/>
            </a:br>
            <a:r>
              <a:rPr lang="ru-RU" sz="3100" dirty="0" smtClean="0"/>
              <a:t>Приказ Минобрнауки России от 30 августа 2013 года 1015 (с изменениями) «Об утверждении Порядка организации и осуществления образовательной деятельности по основным общеобразовательным программам - образовательным программам начального общего, основного общего и среднего общего образования»</a:t>
            </a:r>
            <a:r>
              <a:rPr lang="ru-RU" sz="31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br>
              <a:rPr lang="ru-RU" sz="31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100" b="1" dirty="0" smtClean="0">
                <a:solidFill>
                  <a:schemeClr val="accent1">
                    <a:lumMod val="50000"/>
                  </a:schemeClr>
                </a:solidFill>
              </a:rPr>
              <a:t>ФГОС НОО (п.13), ФГОС ООО (п.12)</a:t>
            </a:r>
            <a:br>
              <a:rPr lang="ru-RU" sz="31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endParaRPr lang="ru-RU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5994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выведении итоговой оценки учитель руководствуется следующим: итоговая оценка по предмету определяется на основе годовой и текущей аттестации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Годовая отметка выставляется как среднее арифметическое значение отметок за четверти по правилам математического округления,  в случаях «спорных ситуаций» или несогласия  с отметкой участниками образовательного процесса , учитель принимает решение самостоятельно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совет выносит решение о проведении промежуточной аттестации в форме итогового контроля в переводных классах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Промежуточная аттестация проводится в формах не предусмотренных учебным планом и в произвольных сроках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Текущий контроль успеваемости включает содержательный контроль и программированный контроль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Учреждением допускается перевод учащихся в следующий класс, уровень, а также допуск к ГИА без учёта промежуточной аттестации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1467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8062664" cy="446449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Типичные нарушение в локальном 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нормотворчестве образовательных организаций в отношении текущего контроля и промежуточной аттестации </a:t>
            </a: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endParaRPr lang="ru-RU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5994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РФ от 29.12.2012 г. № 273-ФЗ «Об образовании в Российской Федерации» (ст. </a:t>
            </a:r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30)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104456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 smtClean="0"/>
              <a:t>Образовательная организация принимает локальные нормативные акты по основным вопросам организации и осуществления образовательной деятельности, в том числе регламентирующие правила приема обучающихся, режим занятий обучающихся, </a:t>
            </a:r>
            <a:r>
              <a:rPr lang="ru-RU" sz="4100" b="1" dirty="0" smtClean="0">
                <a:solidFill>
                  <a:srgbClr val="FF0000"/>
                </a:solidFill>
              </a:rPr>
              <a:t>формы, периодичность и порядок текущего контроля успеваемости и промежуточной аттестации обучающихся …»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0032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РФ от 29.12.2012 г. № 273-ФЗ «Об образовании в Российской Федерации» (ст. 58)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10445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«Освоение образовательной программы, в том числе отдельной части или всего объёма учебного предмета, курса, дисциплины (модуля) образовательной программы, сопровождается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промежуточной аттестацией обучающихся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проводимой в формах, определённых учебным планом, и в порядке, установленном образовательной организацией»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0032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r>
              <a:rPr lang="ru-RU" sz="3200" dirty="0" smtClean="0"/>
              <a:t>Приказ Минобрнауки России от 30 августа 2013 года 1015 (с изменениями)</a:t>
            </a:r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(ст. </a:t>
            </a:r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20)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10445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 smtClean="0"/>
              <a:t>Учащиеся, освоившие в полном объеме соответствующую образовательную программу учебного года, переводятся в следующий класс.</a:t>
            </a:r>
          </a:p>
          <a:p>
            <a:r>
              <a:rPr lang="ru-RU" dirty="0" smtClean="0"/>
              <a:t>Учащиеся, не прошедшие промежуточной аттестации по уважительным причинам или имеющие академическую задолженность, переводятся в следующий класс условно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0032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548680"/>
            <a:ext cx="4038600" cy="5577483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Итоговая оценка результатов освоения основной образовательной программы основного общего образования включает две составляющие: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результаты промежуточной аттестации </a:t>
            </a:r>
            <a:r>
              <a:rPr lang="ru-RU" b="1" dirty="0" smtClean="0"/>
              <a:t>обучающихся, отражающие динамику их индивидуальных образовательных достижений в соответствии с планируемыми результатами освоения основной образовательной программы основного общего образования</a:t>
            </a:r>
            <a:r>
              <a:rPr lang="ru-RU" dirty="0" smtClean="0"/>
              <a:t>;</a:t>
            </a:r>
          </a:p>
          <a:p>
            <a:r>
              <a:rPr lang="ru-RU" dirty="0" smtClean="0"/>
              <a:t>результаты государственной итоговой аттестации выпускников, характеризующие уровень достижения планируемых результатов освоения основной образовательной программы основного общего образования.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548680"/>
            <a:ext cx="4038600" cy="5577483"/>
          </a:xfrm>
        </p:spPr>
        <p:txBody>
          <a:bodyPr>
            <a:normAutofit fontScale="62500" lnSpcReduction="20000"/>
          </a:bodyPr>
          <a:lstStyle/>
          <a:p>
            <a:r>
              <a:rPr lang="ru-RU" sz="8600" dirty="0" smtClean="0">
                <a:solidFill>
                  <a:srgbClr val="FF0000"/>
                </a:solidFill>
              </a:rPr>
              <a:t>ФГОС ОО</a:t>
            </a:r>
          </a:p>
          <a:p>
            <a:pPr marL="457200" indent="-457200">
              <a:buFont typeface="+mj-lt"/>
              <a:buAutoNum type="arabicPeriod"/>
            </a:pPr>
            <a:endParaRPr lang="ru-RU" sz="2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b="1" u="sng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010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548680"/>
            <a:ext cx="8291264" cy="5976664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4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51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300" dirty="0" smtClean="0"/>
              <a:t>18.1.3. Система оценки достижения планируемых результатов освоения основной образовательной программы основного общего образования должна:</a:t>
            </a:r>
          </a:p>
          <a:p>
            <a:r>
              <a:rPr lang="ru-RU" sz="4500" dirty="0" smtClean="0"/>
              <a:t>Система оценки достижения планируемых результатов освоения основной образовательной программы основного общего образования должна включать описание организации и содержания государственной итоговой аттестации обучающихся, </a:t>
            </a:r>
            <a:r>
              <a:rPr lang="ru-RU" sz="5800" b="1" dirty="0" smtClean="0">
                <a:solidFill>
                  <a:srgbClr val="FF0000"/>
                </a:solidFill>
              </a:rPr>
              <a:t>промежуточной аттестации обучающихся в рамках урочной и внеурочной деятельности</a:t>
            </a:r>
            <a:r>
              <a:rPr lang="ru-RU" sz="4500" dirty="0" smtClean="0"/>
              <a:t>, итоговой оценки по предметам, не выносимым на государственную итоговую аттестацию обучающихся, и оценки проектной деятельности обучающихся.</a:t>
            </a:r>
          </a:p>
          <a:p>
            <a:pPr marL="0" indent="0">
              <a:buNone/>
            </a:pPr>
            <a:r>
              <a:rPr lang="ru-RU" sz="2400" dirty="0"/>
              <a:t/>
            </a:r>
            <a:br>
              <a:rPr lang="ru-RU" sz="2400" dirty="0"/>
            </a:b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992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Локальные акты на уровне ОО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6657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«Положение о формах, периодичности и порядке текущего контроля успеваемости и промежуточной аттестации обучающихся»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Приказы руководителя: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«О внесение изменений в ООП …»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«Об утверждении графика проведения ПА» «Об утверждении КИМ ПА»  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«О проведении ПА»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«О проведении ПА в дополнительные сроки»</a:t>
            </a:r>
          </a:p>
        </p:txBody>
      </p:sp>
    </p:spTree>
    <p:extLst>
      <p:ext uri="{BB962C8B-B14F-4D97-AF65-F5344CB8AC3E}">
        <p14:creationId xmlns="" xmlns:p14="http://schemas.microsoft.com/office/powerpoint/2010/main" val="130032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промежуточной аттестации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25144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8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всем учебным предметам учебного плана:</a:t>
            </a:r>
          </a:p>
          <a:p>
            <a:pPr marL="0" indent="0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контрольная работа</a:t>
            </a:r>
          </a:p>
          <a:p>
            <a:pPr marL="0" indent="0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контрольный тест</a:t>
            </a:r>
          </a:p>
          <a:p>
            <a:pPr marL="0" indent="0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</a:p>
          <a:p>
            <a:pPr marL="0" indent="0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диктант</a:t>
            </a:r>
          </a:p>
          <a:p>
            <a:pPr marL="0" indent="0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изложение</a:t>
            </a:r>
          </a:p>
          <a:p>
            <a:pPr marL="0" indent="0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работа</a:t>
            </a:r>
          </a:p>
          <a:p>
            <a:pPr marL="0" indent="0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marL="0" indent="0">
              <a:buNone/>
            </a:pPr>
            <a:r>
              <a:rPr lang="ru-RU" sz="8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всем </a:t>
            </a:r>
            <a:r>
              <a:rPr lang="ru-RU" sz="8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курсам внеурочной деятельности:</a:t>
            </a:r>
            <a:endParaRPr lang="ru-RU" sz="8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выставки работ</a:t>
            </a:r>
          </a:p>
          <a:p>
            <a:pPr marL="0" indent="0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 отчёты</a:t>
            </a:r>
          </a:p>
          <a:p>
            <a:pPr marL="0" indent="0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….</a:t>
            </a:r>
          </a:p>
          <a:p>
            <a:pPr marL="0" indent="0">
              <a:buNone/>
            </a:pPr>
            <a:endParaRPr lang="ru-RU" sz="6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6400" b="1" u="sng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ФИКСИРОВАТЬ В ЖУРНАЛАХ</a:t>
            </a:r>
            <a:endParaRPr lang="ru-RU" sz="6400" b="1" u="sng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11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1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5-8  классов</a:t>
            </a:r>
            <a:endParaRPr lang="ru-RU" sz="1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академической задолженности – перевод в следующий класс </a:t>
            </a:r>
            <a:endParaRPr lang="ru-RU" sz="1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1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1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9-х классов – один из условий допуска к ГИА</a:t>
            </a:r>
            <a:endParaRPr lang="ru-RU" sz="1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8187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1906</TotalTime>
  <Words>1134</Words>
  <Application>Microsoft Office PowerPoint</Application>
  <PresentationFormat>Экран (4:3)</PresentationFormat>
  <Paragraphs>129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Типичные нарушение в локальном  нормотворчестве образовательных организаций в отношении текущего контроля и промежуточной аттестации  </vt:lpstr>
      <vt:lpstr>Федеральный Закон от 29 декабря 2012 года 273-ФЗ «Об образовании в РФ» (ст. 28, 30,58,59)  Приказ Минобрнауки России от 30 августа 2013 года 1015 (с изменениями) «Об утверждении Порядка организации и осуществления образовательной деятельности по основным общеобразовательным программам - образовательным программам начального общего, основного общего и среднего общего образования»  ФГОС НОО (п.13), ФГОС ООО (п.12)  </vt:lpstr>
      <vt:lpstr>Федеральный закон РФ от 29.12.2012 г. № 273-ФЗ «Об образовании в Российской Федерации» (ст. 30)</vt:lpstr>
      <vt:lpstr>Федеральный закон РФ от 29.12.2012 г. № 273-ФЗ «Об образовании в Российской Федерации» (ст. 58)</vt:lpstr>
      <vt:lpstr>Приказ Минобрнауки России от 30 августа 2013 года 1015 (с изменениями) (ст. 20)</vt:lpstr>
      <vt:lpstr>Слайд 6</vt:lpstr>
      <vt:lpstr>Слайд 7</vt:lpstr>
      <vt:lpstr>Локальные акты на уровне ОО</vt:lpstr>
      <vt:lpstr>Формы промежуточной аттестации</vt:lpstr>
      <vt:lpstr>Положение</vt:lpstr>
      <vt:lpstr>Положение</vt:lpstr>
      <vt:lpstr> </vt:lpstr>
      <vt:lpstr>Особенности промежуточная аттестация в 9,11 классах</vt:lpstr>
      <vt:lpstr>Сроки хранения  аттестационных работ</vt:lpstr>
      <vt:lpstr>Слайд 15</vt:lpstr>
      <vt:lpstr>Слайд 16</vt:lpstr>
      <vt:lpstr>Слайд 17</vt:lpstr>
      <vt:lpstr>Что такое промежуточная аттестация</vt:lpstr>
      <vt:lpstr>Промежуточная аттестация: типичные ошибки</vt:lpstr>
      <vt:lpstr>Слайд 20</vt:lpstr>
      <vt:lpstr>Типичные нарушение в локальном  нормотворчестве образовательных организаций в отношении текущего контроля и промежуточной аттестации  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образовательной деятельности в соответствии с ФЗ-273 и ФГОС НОО:  что надо знать руководителю</dc:title>
  <dc:creator>ирина</dc:creator>
  <cp:lastModifiedBy>Учитель</cp:lastModifiedBy>
  <cp:revision>110</cp:revision>
  <cp:lastPrinted>2019-01-24T09:29:59Z</cp:lastPrinted>
  <dcterms:created xsi:type="dcterms:W3CDTF">2017-11-02T19:03:02Z</dcterms:created>
  <dcterms:modified xsi:type="dcterms:W3CDTF">2019-11-27T09:28:23Z</dcterms:modified>
</cp:coreProperties>
</file>