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91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16BAD46-3D0F-4899-BB95-F2EEC97E060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30C5CC7-CEBF-4BA8-993C-B24D1A391ED4}" type="datetimeFigureOut">
              <a:rPr lang="ru-RU" smtClean="0"/>
              <a:t>26.11.2019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90;&#1077;&#1082;&#1089;&#1090;.docx" TargetMode="External"/><Relationship Id="rId2" Type="http://schemas.openxmlformats.org/officeDocument/2006/relationships/hyperlink" Target="&#1057;&#1087;&#1077;&#1094;&#1080;&#1092;&#1080;&#1082;&#1072;&#1094;&#1080;&#1103;%20&#1089;&#1090;&#1072;&#1088;&#1090;&#1086;&#1074;&#1086;&#1081;%20&#1076;&#1080;&#1072;&#1075;&#1085;&#1086;&#1089;&#1090;&#1080;&#1082;&#1080;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2;&#1086;&#1085;&#1080;&#1090;&#1086;&#1088;&#1080;&#1085;&#1075;%205%20&#1082;&#1083;&#1072;&#1089;&#1089;.xls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19.%20&#1044;&#1080;&#1072;&#1075;&#1085;&#1086;&#1089;&#1090;&#1080;&#1082;&#1072;%20&#1083;&#1080;&#1095;&#1085;&#1086;&#1089;&#1090;&#1085;&#1086;&#1075;&#1086;%20&#1088;&#1086;&#1089;&#1090;&#1072;%20&#1096;&#1082;&#1086;&#1083;&#1100;&#1085;&#1080;&#1082;&#1086;&#1074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52;&#1086;&#1085;&#1080;&#1090;&#1086;&#1088;&#1080;&#1085;&#1075;.xls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Учёт индивидуальных достижений обучающихся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5791200"/>
            <a:ext cx="6461760" cy="1066800"/>
          </a:xfrm>
        </p:spPr>
        <p:txBody>
          <a:bodyPr/>
          <a:lstStyle/>
          <a:p>
            <a:pPr algn="r"/>
            <a:r>
              <a:rPr lang="ru-RU" dirty="0" err="1"/>
              <a:t>Зоболева</a:t>
            </a:r>
            <a:r>
              <a:rPr lang="ru-RU" dirty="0"/>
              <a:t> Наталья Игоревна,</a:t>
            </a:r>
          </a:p>
          <a:p>
            <a:pPr algn="r"/>
            <a:r>
              <a:rPr lang="ru-RU" dirty="0"/>
              <a:t>учитель математики МБОУ СШ № 35</a:t>
            </a:r>
          </a:p>
        </p:txBody>
      </p:sp>
    </p:spTree>
    <p:extLst>
      <p:ext uri="{BB962C8B-B14F-4D97-AF65-F5344CB8AC3E}">
        <p14:creationId xmlns:p14="http://schemas.microsoft.com/office/powerpoint/2010/main" val="4269403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0F23B0-A473-49CE-902D-6118B5798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Нормативные документы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578B42-31E3-48EC-8F5D-8B0E4AABC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Федеральный закон № 273 – ФЗ «Об образовании в Российской Федерации»  (ст. 28, п. 11)</a:t>
            </a:r>
          </a:p>
          <a:p>
            <a:pPr marL="114300" indent="0" algn="just">
              <a:buNone/>
            </a:pPr>
            <a:endParaRPr lang="ru-RU" sz="2800" dirty="0"/>
          </a:p>
          <a:p>
            <a:r>
              <a:rPr lang="ru-RU" sz="2800" dirty="0"/>
              <a:t>ФЕДЕРАЛЬНЫЙ ГОСУДАРСТВЕННЫЙ ОБРАЗОВАТЕЛЬНЫЙ СТАНДАРТ ОСНОВНОГО ОБЩЕГО ОБРАЗОВАНИЯ (п. 12)</a:t>
            </a:r>
          </a:p>
          <a:p>
            <a:pPr>
              <a:buFont typeface="Courier New" panose="02070309020205020404" pitchFamily="49" charset="0"/>
              <a:buChar char="o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586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Мониторинг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800" dirty="0"/>
              <a:t>непрерывное научно обоснованное </a:t>
            </a:r>
            <a:r>
              <a:rPr lang="ru-RU" sz="2800" dirty="0" err="1"/>
              <a:t>диагностико</a:t>
            </a:r>
            <a:r>
              <a:rPr lang="ru-RU" sz="2800" dirty="0"/>
              <a:t>-прогностическое отслеживание образовательного процесса. </a:t>
            </a:r>
            <a:endParaRPr lang="ru-RU" dirty="0"/>
          </a:p>
          <a:p>
            <a:pPr marL="114300" indent="0" algn="r">
              <a:buNone/>
            </a:pPr>
            <a:r>
              <a:rPr lang="ru-RU" dirty="0" err="1"/>
              <a:t>А.С.Белкин</a:t>
            </a:r>
            <a:endParaRPr lang="ru-RU" dirty="0"/>
          </a:p>
          <a:p>
            <a:pPr algn="just"/>
            <a:r>
              <a:rPr lang="ru-RU" sz="2800" dirty="0"/>
              <a:t>процесс отслеживания состояния объекта (системы или сложного явления) с помощью непрерывного или периодически повторяющегося сбора данных, представляющих собой совокупность определенных ключевых показателей.</a:t>
            </a:r>
            <a:endParaRPr lang="ru-RU" dirty="0"/>
          </a:p>
          <a:p>
            <a:pPr marL="114300" indent="0" algn="r">
              <a:buNone/>
            </a:pPr>
            <a:r>
              <a:rPr lang="ru-RU" dirty="0"/>
              <a:t>Э.Ф. </a:t>
            </a:r>
            <a:r>
              <a:rPr lang="ru-RU" dirty="0" err="1"/>
              <a:t>Зеер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07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620000" cy="6140152"/>
          </a:xfrm>
        </p:spPr>
        <p:txBody>
          <a:bodyPr/>
          <a:lstStyle/>
          <a:p>
            <a:pPr marL="114300" indent="0" algn="ctr">
              <a:buNone/>
            </a:pPr>
            <a:r>
              <a:rPr lang="ru-RU" b="1" dirty="0"/>
              <a:t>Цель проведения мониторинга </a:t>
            </a:r>
          </a:p>
          <a:p>
            <a:pPr marL="114300" indent="0" algn="just">
              <a:buNone/>
            </a:pPr>
            <a:r>
              <a:rPr lang="ru-RU" dirty="0"/>
              <a:t>улучшение состояния </a:t>
            </a:r>
            <a:r>
              <a:rPr lang="ru-RU" dirty="0" err="1"/>
              <a:t>общеучебной</a:t>
            </a:r>
            <a:r>
              <a:rPr lang="ru-RU" dirty="0"/>
              <a:t> подготовки учащихся путем выявления проблем и целенаправленной коррекционной работы. </a:t>
            </a:r>
          </a:p>
          <a:p>
            <a:pPr marL="114300" indent="0" algn="ctr">
              <a:buNone/>
            </a:pPr>
            <a:r>
              <a:rPr lang="ru-RU" b="1" dirty="0"/>
              <a:t>Задачи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определение достижений учащихся по темам;</a:t>
            </a:r>
          </a:p>
          <a:p>
            <a:pPr lvl="0"/>
            <a:r>
              <a:rPr lang="ru-RU" dirty="0"/>
              <a:t>реализация индивидуальных возможностей учащихся;</a:t>
            </a:r>
          </a:p>
          <a:p>
            <a:pPr lvl="0"/>
            <a:r>
              <a:rPr lang="ru-RU" dirty="0"/>
              <a:t>отслеживание результатов учебной деятельности по предмету.</a:t>
            </a:r>
          </a:p>
          <a:p>
            <a:pPr lvl="0"/>
            <a:endParaRPr lang="ru-RU" dirty="0"/>
          </a:p>
          <a:p>
            <a:pPr marL="114300" lvl="0" indent="0" algn="ctr">
              <a:buNone/>
            </a:pPr>
            <a:r>
              <a:rPr lang="ru-RU" b="1" dirty="0"/>
              <a:t>Мониторинг</a:t>
            </a:r>
            <a:endParaRPr lang="ru-RU" dirty="0"/>
          </a:p>
          <a:p>
            <a:pPr lvl="0" algn="ctr">
              <a:buFont typeface="Wingdings" pitchFamily="2" charset="2"/>
              <a:buChar char="ü"/>
            </a:pPr>
            <a:r>
              <a:rPr lang="ru-RU" dirty="0"/>
              <a:t>стартовая диагностическая работа,  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dirty="0"/>
              <a:t>диагностическая работа за </a:t>
            </a:r>
            <a:r>
              <a:rPr lang="en-US" dirty="0"/>
              <a:t>I</a:t>
            </a:r>
            <a:r>
              <a:rPr lang="ru-RU" dirty="0"/>
              <a:t> полугодие,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dirty="0"/>
              <a:t>промежуточная аттестация.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94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Стартовая диагностическая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7620000" cy="4483968"/>
          </a:xfrm>
        </p:spPr>
        <p:txBody>
          <a:bodyPr>
            <a:normAutofit/>
          </a:bodyPr>
          <a:lstStyle/>
          <a:p>
            <a:r>
              <a:rPr lang="ru-RU" sz="4000" b="1" dirty="0">
                <a:hlinkClick r:id="rId2" action="ppaction://hlinkfile"/>
              </a:rPr>
              <a:t>Спецификатор</a:t>
            </a:r>
            <a:endParaRPr lang="ru-RU" sz="4000" b="1" dirty="0"/>
          </a:p>
          <a:p>
            <a:r>
              <a:rPr lang="ru-RU" sz="4000" b="1" dirty="0">
                <a:hlinkClick r:id="rId3" action="ppaction://hlinkfile"/>
              </a:rPr>
              <a:t>Текст работы</a:t>
            </a:r>
            <a:endParaRPr lang="ru-RU" sz="4000" b="1" dirty="0"/>
          </a:p>
          <a:p>
            <a:r>
              <a:rPr lang="ru-RU" sz="4000" b="1" dirty="0">
                <a:hlinkClick r:id="rId4" action="ppaction://hlinkfile"/>
              </a:rPr>
              <a:t>Анализ результатов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40814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78098"/>
          </a:xfrm>
        </p:spPr>
        <p:txBody>
          <a:bodyPr/>
          <a:lstStyle/>
          <a:p>
            <a:r>
              <a:rPr lang="ru-RU" dirty="0">
                <a:hlinkClick r:id="rId2" action="ppaction://hlinkfile"/>
              </a:rPr>
              <a:t>Личностные УУД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688632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ru-RU" sz="2600" b="1" i="1" dirty="0"/>
              <a:t>1 </a:t>
            </a:r>
            <a:r>
              <a:rPr lang="ru-RU" sz="2600" dirty="0"/>
              <a:t> Как ты относишься к математике? Оцени своё отношение к предмету с помощью баллов от 1 до 5:</a:t>
            </a:r>
          </a:p>
          <a:p>
            <a:r>
              <a:rPr lang="ru-RU" dirty="0"/>
              <a:t>5 баллов – математика – мой любимый предмет;</a:t>
            </a:r>
          </a:p>
          <a:p>
            <a:r>
              <a:rPr lang="ru-RU" dirty="0"/>
              <a:t>4 балла – мне нравится заниматься математикой;</a:t>
            </a:r>
          </a:p>
          <a:p>
            <a:r>
              <a:rPr lang="ru-RU" dirty="0"/>
              <a:t>3 балла – я равнодушен к предмету;</a:t>
            </a:r>
          </a:p>
          <a:p>
            <a:r>
              <a:rPr lang="ru-RU" dirty="0"/>
              <a:t>2 балла – мне не нравится заниматься математикой;</a:t>
            </a:r>
          </a:p>
          <a:p>
            <a:r>
              <a:rPr lang="ru-RU" dirty="0"/>
              <a:t>1 балл – математика – мой самый нелюбимый предмет.</a:t>
            </a:r>
          </a:p>
          <a:p>
            <a:pPr marL="114300" indent="0">
              <a:buNone/>
            </a:pPr>
            <a:r>
              <a:rPr lang="ru-RU" sz="2600" b="1" i="1" dirty="0"/>
              <a:t>2. Какая итоговая отметка у тебя была по математике в 4 классе? </a:t>
            </a:r>
            <a:r>
              <a:rPr lang="ru-RU" dirty="0"/>
              <a:t>_____________________</a:t>
            </a:r>
          </a:p>
          <a:p>
            <a:pPr marL="114300" indent="0">
              <a:buNone/>
            </a:pPr>
            <a:r>
              <a:rPr lang="ru-RU" sz="2600" b="1" i="1" dirty="0"/>
              <a:t>3. Ты будешь заниматься математикой, чтобы:</a:t>
            </a:r>
          </a:p>
          <a:p>
            <a:r>
              <a:rPr lang="ru-RU" dirty="0"/>
              <a:t>1) изучить материал учебника;</a:t>
            </a:r>
          </a:p>
          <a:p>
            <a:r>
              <a:rPr lang="ru-RU" dirty="0"/>
              <a:t>2) подготовить доклад;</a:t>
            </a:r>
          </a:p>
          <a:p>
            <a:r>
              <a:rPr lang="ru-RU" dirty="0"/>
              <a:t>3) хорошо подготовиться к контрольной работе;</a:t>
            </a:r>
          </a:p>
          <a:p>
            <a:r>
              <a:rPr lang="ru-RU" dirty="0"/>
              <a:t>4) выполнить самостоятельное исследование по теме;</a:t>
            </a:r>
          </a:p>
          <a:p>
            <a:r>
              <a:rPr lang="ru-RU" dirty="0"/>
              <a:t>5) участвовать в олимпиадах по математике;</a:t>
            </a:r>
          </a:p>
          <a:p>
            <a:r>
              <a:rPr lang="ru-RU" dirty="0"/>
              <a:t>6) проявить и развить свои способности (перечисли какие) _______________________</a:t>
            </a:r>
          </a:p>
          <a:p>
            <a:r>
              <a:rPr lang="ru-RU" dirty="0"/>
              <a:t>7) научиться правильно оформлять письменные работы;</a:t>
            </a:r>
          </a:p>
          <a:p>
            <a:r>
              <a:rPr lang="ru-RU" dirty="0"/>
              <a:t>8) научиться аргументированно доказывать свою точку зрения в ходе изучения темы;</a:t>
            </a:r>
          </a:p>
          <a:p>
            <a:r>
              <a:rPr lang="ru-RU" dirty="0"/>
              <a:t>9) получать хорошие отметки на уроках и контрольных работах;</a:t>
            </a:r>
          </a:p>
          <a:p>
            <a:r>
              <a:rPr lang="ru-RU" dirty="0"/>
              <a:t>10) научиться решать задачи;</a:t>
            </a:r>
          </a:p>
          <a:p>
            <a:r>
              <a:rPr lang="ru-RU" dirty="0"/>
              <a:t>11) научиться выполнять творческие задания;</a:t>
            </a:r>
          </a:p>
          <a:p>
            <a:r>
              <a:rPr lang="ru-RU" dirty="0"/>
              <a:t>12) свой вариант цели____________________________________________</a:t>
            </a: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771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Итоговая диагностическая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Спецификатор</a:t>
            </a:r>
          </a:p>
          <a:p>
            <a:r>
              <a:rPr lang="ru-RU" sz="3600" dirty="0"/>
              <a:t>Текст работы</a:t>
            </a:r>
          </a:p>
          <a:p>
            <a:r>
              <a:rPr lang="ru-RU" sz="3600" dirty="0">
                <a:hlinkClick r:id="rId2" action="ppaction://hlinkfile"/>
              </a:rPr>
              <a:t>Анализ результатов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07641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Спасибо за внимание!</a:t>
            </a:r>
          </a:p>
        </p:txBody>
      </p:sp>
      <p:pic>
        <p:nvPicPr>
          <p:cNvPr id="1029" name="Picture 5" descr="http://s01.yapfiles.ru/files/17917/dlyamerii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4418856" cy="441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84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0</TotalTime>
  <Words>353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</vt:lpstr>
      <vt:lpstr>Courier New</vt:lpstr>
      <vt:lpstr>Wingdings</vt:lpstr>
      <vt:lpstr>Соседство</vt:lpstr>
      <vt:lpstr>Учёт индивидуальных достижений обучающихся</vt:lpstr>
      <vt:lpstr>Нормативные документы</vt:lpstr>
      <vt:lpstr>Мониторинг</vt:lpstr>
      <vt:lpstr>Презентация PowerPoint</vt:lpstr>
      <vt:lpstr>Стартовая диагностическая работа</vt:lpstr>
      <vt:lpstr>Личностные УУД</vt:lpstr>
      <vt:lpstr>Итоговая диагностическая работа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в образовании</dc:title>
  <dc:creator>Наталья</dc:creator>
  <cp:lastModifiedBy> </cp:lastModifiedBy>
  <cp:revision>13</cp:revision>
  <dcterms:created xsi:type="dcterms:W3CDTF">2016-11-21T17:47:54Z</dcterms:created>
  <dcterms:modified xsi:type="dcterms:W3CDTF">2019-11-26T21:44:37Z</dcterms:modified>
</cp:coreProperties>
</file>