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60" r:id="rId3"/>
    <p:sldId id="262" r:id="rId4"/>
    <p:sldId id="258" r:id="rId5"/>
    <p:sldId id="261" r:id="rId6"/>
    <p:sldId id="263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69D2C-ABB8-4FDB-81FC-D84CC4B21C54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F4734-99D3-45BA-8C37-8B41AE572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1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175A-96E9-4716-9C8D-6653EEFB7CB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5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Разработка и утверждение программы курса внеурочной деятельности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Горячкова</a:t>
            </a:r>
            <a:r>
              <a:rPr lang="ru-RU" dirty="0" smtClean="0"/>
              <a:t> С.А., канд. </a:t>
            </a:r>
            <a:r>
              <a:rPr lang="ru-RU" dirty="0" err="1" smtClean="0"/>
              <a:t>пед</a:t>
            </a:r>
            <a:r>
              <a:rPr lang="ru-RU" dirty="0" smtClean="0"/>
              <a:t>. наук, доцент кафедры управления и экономики образования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4664"/>
            <a:ext cx="285273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89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План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выступления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Логика работы с программой курса внеурочной деятельности</a:t>
            </a:r>
          </a:p>
          <a:p>
            <a:r>
              <a:rPr lang="ru-RU" dirty="0" smtClean="0"/>
              <a:t>Требования к программе курса внеурочной деятельности</a:t>
            </a:r>
          </a:p>
          <a:p>
            <a:r>
              <a:rPr lang="ru-RU" dirty="0" smtClean="0"/>
              <a:t>Вопросы, требующие внимания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1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892480" cy="8501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Логика работы с программой курса внеурочной деятельности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90650"/>
            <a:ext cx="8229600" cy="523956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Анализ результатов  достижения обучающимися планируемых результатов  (МО педагогов) – ЧТО НУЖНО ДОРАБОТАТЬ ВНЕ УРОКОВ?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Этап выявления интересов и образовательных запросов обучающихся (список возможных программ) – ЧЕГО ХОТЯТ ПОТРЕБИТЕЛИ?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Оценка ресурсов ОО с позиции готовности реализовать образовательные запросы – ЧТО МЫ МОЖЕМ? ЧТО МОГУТ ПАРТНЕРЫ?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Определение задания на разработку программы – КТО  и КОГДА  и ДЛЯ КОГО БУДЕТ РАЗРАБАТЫВАТЬ ПРОГРАММУ?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Разработка программы – КАК ЭТО БУДЕТ РАБОТАТЬ?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 Презентация программы, корректировка и утверждение программы внутри ОО – ЧТО ВОЗМОЖНО УЛУЧШИТЬ?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Реализация  программы и оценка ее результативности – ПОЛУЧИЛОСЬ ЛИ ТО, ЧТО НУЖНО?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8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Требования к рабочей программе курса внеурочной деятельности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Должны содержать</a:t>
            </a:r>
          </a:p>
          <a:p>
            <a:r>
              <a:rPr lang="ru-RU" dirty="0" smtClean="0"/>
              <a:t>1</a:t>
            </a:r>
            <a:r>
              <a:rPr lang="ru-RU" dirty="0"/>
              <a:t>) результаты освоения курса </a:t>
            </a:r>
            <a:r>
              <a:rPr lang="ru-RU" dirty="0" smtClean="0"/>
              <a:t>внеурочной деятельности;</a:t>
            </a:r>
            <a:endParaRPr lang="ru-RU" dirty="0"/>
          </a:p>
          <a:p>
            <a:r>
              <a:rPr lang="ru-RU" dirty="0"/>
              <a:t>2) содержание курса внеурочной деятельности с указанием форм организации и видов деятельности;</a:t>
            </a:r>
          </a:p>
          <a:p>
            <a:r>
              <a:rPr lang="ru-RU" dirty="0"/>
              <a:t>3) тематическое планирование.</a:t>
            </a:r>
          </a:p>
          <a:p>
            <a:pPr marL="0" indent="0">
              <a:buNone/>
            </a:pPr>
            <a:r>
              <a:rPr lang="ru-RU" dirty="0"/>
              <a:t>(п. 18.2.2 в ред. Приказа </a:t>
            </a:r>
            <a:r>
              <a:rPr lang="ru-RU" dirty="0" err="1"/>
              <a:t>Минобрнауки</a:t>
            </a:r>
            <a:r>
              <a:rPr lang="ru-RU" dirty="0"/>
              <a:t> России от 31.12.2015 N 1577)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0" y="2160922"/>
            <a:ext cx="4038600" cy="342831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Единые требования </a:t>
            </a:r>
            <a:r>
              <a:rPr lang="ru-RU" b="1" dirty="0">
                <a:solidFill>
                  <a:srgbClr val="0070C0"/>
                </a:solidFill>
              </a:rPr>
              <a:t>к программам внеурочной деятельности </a:t>
            </a:r>
            <a:r>
              <a:rPr lang="ru-RU" b="1" dirty="0" smtClean="0">
                <a:solidFill>
                  <a:srgbClr val="0070C0"/>
                </a:solidFill>
              </a:rPr>
              <a:t>минимальны!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Требования устанавливаются локальным актом </a:t>
            </a:r>
            <a:r>
              <a:rPr lang="ru-RU" b="1" dirty="0" smtClean="0">
                <a:solidFill>
                  <a:srgbClr val="0070C0"/>
                </a:solidFill>
              </a:rPr>
              <a:t>образовательной организации</a:t>
            </a:r>
            <a:r>
              <a:rPr lang="ru-RU" dirty="0" smtClean="0">
                <a:solidFill>
                  <a:srgbClr val="0070C0"/>
                </a:solidFill>
              </a:rPr>
              <a:t>!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14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332656"/>
            <a:ext cx="864096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ТИТУЛЬНЫЙ   ЛИСТ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5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412776"/>
            <a:ext cx="2016224" cy="40489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ПОЯСНИТЕЛЬНАЯ ЗАПИСКА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4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4" y="1412776"/>
            <a:ext cx="1944216" cy="27596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ПРЕДПОЛАГАЕМЫЕ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РЕЗУЛЬ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ТАТЫ ОСВОЕНИЯ КУРСА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00310" y="2636912"/>
            <a:ext cx="4167306" cy="15354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СОДЕРЖАНИЕ  ПРОГРАММЫ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2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!!Формы организации и виды деятельности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04575" y="1412776"/>
            <a:ext cx="4167306" cy="74125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ТЕМАТИЧЕСКИЙ ПЛАН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04575" y="4561591"/>
            <a:ext cx="6287905" cy="9001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МЕТОДИЧЕСКОЕ  ОБЕСПЕЧЕНИЕ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6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0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57606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solidFill>
                  <a:srgbClr val="002060"/>
                </a:solidFill>
              </a:rPr>
              <a:t>Примерная структура программы курса внеурочной деятельности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299726"/>
              </p:ext>
            </p:extLst>
          </p:nvPr>
        </p:nvGraphicFramePr>
        <p:xfrm>
          <a:off x="107503" y="1188669"/>
          <a:ext cx="8856984" cy="574648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275312"/>
                <a:gridCol w="6581672"/>
              </a:tblGrid>
              <a:tr h="6320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Компонент</a:t>
                      </a:r>
                      <a:r>
                        <a:rPr lang="ru-RU" sz="1800" baseline="0" dirty="0" smtClean="0"/>
                        <a:t>  программы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Содержание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</a:tr>
              <a:tr h="100363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Титульный лист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Название</a:t>
                      </a:r>
                      <a:r>
                        <a:rPr lang="ru-RU" sz="1800" baseline="0" dirty="0" smtClean="0"/>
                        <a:t> программы, направление развития  личности, вид деятельности обучающихся  (основной), возраст школьников, авторы</a:t>
                      </a:r>
                      <a:endParaRPr lang="ru-RU" sz="1800" b="1" dirty="0"/>
                    </a:p>
                  </a:txBody>
                  <a:tcPr marT="45721" marB="45721"/>
                </a:tc>
              </a:tr>
              <a:tr h="100363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Пояснительная записка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Актуальность программы, ее назначение, количество часов, особенности реализации программы, примерная программа</a:t>
                      </a:r>
                      <a:r>
                        <a:rPr lang="ru-RU" sz="1800" baseline="0" dirty="0" smtClean="0"/>
                        <a:t> </a:t>
                      </a:r>
                      <a:endParaRPr lang="ru-RU" sz="1800" b="1" i="1" dirty="0"/>
                    </a:p>
                  </a:txBody>
                  <a:tcPr marT="45721" marB="45721"/>
                </a:tc>
              </a:tr>
              <a:tr h="100363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Тематический план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Название</a:t>
                      </a:r>
                      <a:r>
                        <a:rPr lang="ru-RU" sz="1800" baseline="0" dirty="0" smtClean="0"/>
                        <a:t> модулей, разделов и тем внеурочных занятий, количество часов аудиторной и внеаудиторной работы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1" marB="45721"/>
                </a:tc>
              </a:tr>
              <a:tr h="90678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Содержание занятий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Вопросы</a:t>
                      </a:r>
                      <a:r>
                        <a:rPr lang="ru-RU" sz="1800" baseline="0" dirty="0" smtClean="0"/>
                        <a:t> для обсуждения, деятельность педагога  и деятельность детей, форма занятия </a:t>
                      </a:r>
                      <a:endParaRPr lang="ru-RU" sz="1800" b="1" dirty="0"/>
                    </a:p>
                  </a:txBody>
                  <a:tcPr marT="45721" marB="45721"/>
                </a:tc>
              </a:tr>
              <a:tr h="111156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Предполагаемые результаты  освоения программы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Социально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значимые знания,</a:t>
                      </a:r>
                      <a:r>
                        <a:rPr lang="ru-RU" sz="1800" baseline="0" dirty="0" smtClean="0"/>
                        <a:t> отношения и опыт  социально значимого действия</a:t>
                      </a:r>
                      <a:endParaRPr lang="ru-RU" sz="1800" b="1" dirty="0"/>
                    </a:p>
                  </a:txBody>
                  <a:tcPr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6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dirty="0">
                <a:solidFill>
                  <a:srgbClr val="002060"/>
                </a:solidFill>
              </a:rPr>
              <a:t>Формы внеурочной деятельности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167495"/>
              </p:ext>
            </p:extLst>
          </p:nvPr>
        </p:nvGraphicFramePr>
        <p:xfrm>
          <a:off x="179512" y="1052736"/>
          <a:ext cx="8784976" cy="551806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4604"/>
                <a:gridCol w="3070478"/>
                <a:gridCol w="2899894"/>
              </a:tblGrid>
              <a:tr h="763184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НОО 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ООО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СОО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23706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effectLst/>
                        </a:rPr>
                        <a:t>художественные, культурологические, филологические, хоровые студии, сетевые сообщества, школьные спортивные клубы и секции, конференции, олимпиады, военно-патриотические объединения, экскурсии, соревнования, поисковые и научные исследования, общественно полезные практики и др.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effectLst/>
                        </a:rPr>
                        <a:t>кружки, художественные студии, спортивные клубы и секции, юношеские организации, краеведческая работа, научно-практические конференции, школьные научные общества, олимпиады, поисковые и научные исследования, общественно полезные практики, военно-патриотические объединения и т.д.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effectLst/>
                        </a:rPr>
                        <a:t>художественные, культурологические, филологические, хоровые студии, сетевые сообщества, школьные спортивные клубы и секции, конференции, олимпиады, военно-патриотические объединения, экскурсии, соревнования, поисковые и научные исследования, общественно полезные практики и др.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40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>
                <a:solidFill>
                  <a:srgbClr val="002060"/>
                </a:solidFill>
              </a:rPr>
              <a:t>Виды внеурочной </a:t>
            </a:r>
            <a:r>
              <a:rPr lang="ru-RU" sz="3600" dirty="0">
                <a:solidFill>
                  <a:srgbClr val="002060"/>
                </a:solidFill>
              </a:rPr>
              <a:t>деятельности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игровая деятельность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познавательная деятельность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проблемно-ценностное общение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досугово – развлекательная деятельность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художественное слово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социальное творчество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трудовая (производственная) деятельность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спортивно-оздоровительная деятельность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туристско-краеведческая деятельность </a:t>
            </a:r>
          </a:p>
        </p:txBody>
      </p:sp>
    </p:spTree>
    <p:extLst>
      <p:ext uri="{BB962C8B-B14F-4D97-AF65-F5344CB8AC3E}">
        <p14:creationId xmlns:p14="http://schemas.microsoft.com/office/powerpoint/2010/main" val="110089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Вопросы, требующие внимания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требований ФГОС </a:t>
            </a:r>
          </a:p>
          <a:p>
            <a:r>
              <a:rPr lang="ru-RU" dirty="0" smtClean="0"/>
              <a:t>Определение объема программы,  который «удобен» для работы </a:t>
            </a:r>
          </a:p>
          <a:p>
            <a:r>
              <a:rPr lang="ru-RU" dirty="0" smtClean="0"/>
              <a:t>Выяснение запросов обучающихся (в конце предыдущего года)</a:t>
            </a:r>
          </a:p>
          <a:p>
            <a:r>
              <a:rPr lang="ru-RU" dirty="0" smtClean="0"/>
              <a:t>Набор в группы (лучше не реже 2 раз в год)</a:t>
            </a:r>
          </a:p>
          <a:p>
            <a:r>
              <a:rPr lang="ru-RU" dirty="0"/>
              <a:t>Орган, рассматривающий содержание программ</a:t>
            </a:r>
          </a:p>
          <a:p>
            <a:r>
              <a:rPr lang="ru-RU" dirty="0" smtClean="0"/>
              <a:t>Сотрудничество педагогов при разработке  и реализации </a:t>
            </a:r>
            <a:r>
              <a:rPr lang="ru-RU" dirty="0" smtClean="0"/>
              <a:t>программ</a:t>
            </a:r>
          </a:p>
          <a:p>
            <a:r>
              <a:rPr lang="ru-RU" dirty="0" smtClean="0"/>
              <a:t>«Выход» за рамки ОО (реальный и виртуальный)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96463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</TotalTime>
  <Words>547</Words>
  <Application>Microsoft Office PowerPoint</Application>
  <PresentationFormat>Экран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Разработка и утверждение программы курса внеурочной деятельности</vt:lpstr>
      <vt:lpstr>План выступления</vt:lpstr>
      <vt:lpstr>Логика работы с программой курса внеурочной деятельности </vt:lpstr>
      <vt:lpstr>Требования к рабочей программе курса внеурочной деятельности</vt:lpstr>
      <vt:lpstr>Презентация PowerPoint</vt:lpstr>
      <vt:lpstr>Примерная структура программы курса внеурочной деятельности</vt:lpstr>
      <vt:lpstr>Формы внеурочной деятельности</vt:lpstr>
      <vt:lpstr>Виды внеурочной деятельности</vt:lpstr>
      <vt:lpstr>Вопросы, требующие внимания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утверждение программы внеурочного курса</dc:title>
  <dc:creator>ПК</dc:creator>
  <cp:lastModifiedBy>ПК</cp:lastModifiedBy>
  <cp:revision>9</cp:revision>
  <dcterms:created xsi:type="dcterms:W3CDTF">2016-09-13T15:12:05Z</dcterms:created>
  <dcterms:modified xsi:type="dcterms:W3CDTF">2016-09-13T17:08:38Z</dcterms:modified>
</cp:coreProperties>
</file>