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258" r:id="rId4"/>
    <p:sldId id="299" r:id="rId5"/>
    <p:sldId id="261" r:id="rId6"/>
    <p:sldId id="288" r:id="rId7"/>
    <p:sldId id="264" r:id="rId8"/>
    <p:sldId id="289" r:id="rId9"/>
    <p:sldId id="290" r:id="rId10"/>
    <p:sldId id="298" r:id="rId11"/>
    <p:sldId id="291" r:id="rId12"/>
    <p:sldId id="292" r:id="rId13"/>
    <p:sldId id="293" r:id="rId14"/>
    <p:sldId id="295" r:id="rId15"/>
    <p:sldId id="296" r:id="rId16"/>
    <p:sldId id="300" r:id="rId17"/>
    <p:sldId id="262" r:id="rId18"/>
    <p:sldId id="263" r:id="rId19"/>
    <p:sldId id="297" r:id="rId20"/>
    <p:sldId id="302" r:id="rId21"/>
    <p:sldId id="303" r:id="rId22"/>
    <p:sldId id="304" r:id="rId23"/>
  </p:sldIdLst>
  <p:sldSz cx="9144000" cy="6858000" type="screen4x3"/>
  <p:notesSz cx="6858000" cy="9144000"/>
  <p:custDataLst>
    <p:tags r:id="rId24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F6600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4A570-7FDA-4E22-A44B-09DA7392A92E}" type="datetimeFigureOut">
              <a:rPr lang="ru-RU"/>
              <a:pPr>
                <a:defRPr/>
              </a:pPr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81AA3-4D44-4D55-A394-223FCE2B8E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F67CE-8DF8-48F9-AAC6-269B7614BA11}" type="datetimeFigureOut">
              <a:rPr lang="ru-RU"/>
              <a:pPr>
                <a:defRPr/>
              </a:pPr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03ADA-1863-44A3-A253-08DC7A9B91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CB945-1B8D-499F-B6BC-059FDFE9835B}" type="datetimeFigureOut">
              <a:rPr lang="ru-RU"/>
              <a:pPr>
                <a:defRPr/>
              </a:pPr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A539A-AFFC-4C83-8D3A-9EF71B62B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79967-C265-4CC3-9574-6A13105EDE56}" type="datetimeFigureOut">
              <a:rPr lang="ru-RU"/>
              <a:pPr>
                <a:defRPr/>
              </a:pPr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A3344-B4F7-49DD-A928-8974BD250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1CC0C-4B82-41F9-9D68-5D102CB6C974}" type="datetimeFigureOut">
              <a:rPr lang="ru-RU"/>
              <a:pPr>
                <a:defRPr/>
              </a:pPr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E5A11-40B2-4FEF-9D0F-3876C8502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F5254-38E6-419A-86EC-E8F2EEDD7388}" type="datetimeFigureOut">
              <a:rPr lang="ru-RU"/>
              <a:pPr>
                <a:defRPr/>
              </a:pPr>
              <a:t>22.10.2014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EC21B-8CC7-4DCC-9369-C9ECB876C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86855-8E09-4098-AF95-FBC098C48801}" type="datetimeFigureOut">
              <a:rPr lang="ru-RU"/>
              <a:pPr>
                <a:defRPr/>
              </a:pPr>
              <a:t>22.10.2014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759BA-CCFD-40A6-852A-8F05E7A97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B69A9-6837-43A7-9ADF-F9432FC98468}" type="datetimeFigureOut">
              <a:rPr lang="ru-RU"/>
              <a:pPr>
                <a:defRPr/>
              </a:pPr>
              <a:t>22.10.2014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30EFC-BAA7-4D44-8D94-F7B3D1B3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7C4FF-2088-4EDD-9050-A7772152C63D}" type="datetimeFigureOut">
              <a:rPr lang="ru-RU"/>
              <a:pPr>
                <a:defRPr/>
              </a:pPr>
              <a:t>22.10.2014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115DE-5ABB-4C0B-A12E-33F2F467C3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70EC8-8A66-4E4F-BB40-B2B7CE3D6C46}" type="datetimeFigureOut">
              <a:rPr lang="ru-RU"/>
              <a:pPr>
                <a:defRPr/>
              </a:pPr>
              <a:t>22.10.2014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AA8F1-171A-40D7-8DCD-D1188C0BF6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35CF5-729B-49E1-9DE3-451437E868C5}" type="datetimeFigureOut">
              <a:rPr lang="ru-RU"/>
              <a:pPr>
                <a:defRPr/>
              </a:pPr>
              <a:t>22.10.2014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6CE39-96BD-443B-AF54-1F37E629B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CD9CF7-1386-4415-847C-E4582672437C}" type="datetimeFigureOut">
              <a:rPr lang="ru-RU"/>
              <a:pPr>
                <a:defRPr/>
              </a:pPr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A8104B8-8D47-4CEC-9BA3-B576CBF13F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01638" y="1920875"/>
            <a:ext cx="8570912" cy="3084513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Documents and Settings\Admin\Рабочий стол\для презент. тонкий лед\Копия (2) pravilaperexodapol-duvodoemo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51938" cy="6748463"/>
          </a:xfr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43852" cy="3071809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случилась беда!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делать, если вы провалились в холодную воду: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Рисунок 3" descr="MCHS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1857375"/>
            <a:ext cx="5643563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Содержимое 2"/>
          <p:cNvSpPr>
            <a:spLocks noGrp="1"/>
          </p:cNvSpPr>
          <p:nvPr>
            <p:ph idx="1"/>
          </p:nvPr>
        </p:nvSpPr>
        <p:spPr>
          <a:xfrm>
            <a:off x="428625" y="0"/>
            <a:ext cx="8229600" cy="4811713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Не паникуйте, не делайте резких движений, стабилизируйте дыхание.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Раскиньте руки в стороны и постарайтесь зацепиться за кромку льда, придав телу горизонтальное положение по направлению течения.</a:t>
            </a:r>
          </a:p>
          <a:p>
            <a:pPr>
              <a:buFont typeface="Arial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Попытайтесь осторожно налечь грудью на край льда и забросить одну, а потом и другую ноги на лед.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24578" name="Picture 2" descr="C:\Documents and Settings\Admin\Рабочий стол\для презент. тонкий лед\1111111111111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3571875"/>
            <a:ext cx="42862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Содержимое 2"/>
          <p:cNvSpPr>
            <a:spLocks noGrp="1"/>
          </p:cNvSpPr>
          <p:nvPr>
            <p:ph idx="1"/>
          </p:nvPr>
        </p:nvSpPr>
        <p:spPr>
          <a:xfrm>
            <a:off x="500063" y="357188"/>
            <a:ext cx="8229600" cy="3571875"/>
          </a:xfrm>
        </p:spPr>
        <p:txBody>
          <a:bodyPr/>
          <a:lstStyle/>
          <a:p>
            <a:r>
              <a:rPr lang="ru-RU" smtClean="0"/>
              <a:t>  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Если лед выдержал, перекатываясь, медленно ползите к берегу.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Ползите в ту сторону – откуда пришли, ведь лед здесь уже проверен на прочность.</a:t>
            </a:r>
          </a:p>
          <a:p>
            <a:pPr>
              <a:buFont typeface="Arial" charset="0"/>
              <a:buNone/>
            </a:pPr>
            <a:endParaRPr lang="ru-RU" smtClean="0">
              <a:solidFill>
                <a:srgbClr val="C00000"/>
              </a:solidFill>
            </a:endParaRPr>
          </a:p>
        </p:txBody>
      </p:sp>
      <p:pic>
        <p:nvPicPr>
          <p:cNvPr id="25602" name="Рисунок 3"/>
          <p:cNvPicPr>
            <a:picLocks noChangeAspect="1" noChangeArrowheads="1"/>
          </p:cNvPicPr>
          <p:nvPr/>
        </p:nvPicPr>
        <p:blipFill>
          <a:blip r:embed="rId2">
            <a:lum bright="6000" contrast="24000"/>
          </a:blip>
          <a:srcRect/>
          <a:stretch>
            <a:fillRect/>
          </a:stretch>
        </p:blipFill>
        <p:spPr bwMode="auto">
          <a:xfrm>
            <a:off x="571500" y="3028950"/>
            <a:ext cx="8072438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2714644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Вооружитесь любой длинной палкой, доскою, шестом или веревкою. Можно связать воедино шарфы, ремни или одежду.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Следует ползком, широко расставляя при этом руки и ноги и толкая перед собою спасательные средства, осторожно двигаться по направлению к полынье.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Остановитесь от находящегося в воде человека в нескольких метрах,  бросьте ему веревку, край одежды, подайте палку или шест.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3500438"/>
            <a:ext cx="51435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285750"/>
            <a:ext cx="8215313" cy="62150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Осторожно вытащите пострадавшего на лед, и вместе ползком выбирайтесь из опасной зоны.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Ползите в ту сторону – откуда пришли.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Доставьте пострадавшего в теплое место. Окажите ему помощь: снимите с него мокрую одежду, энергично разотрите тело (до покраснения кожи) смоченной в спирте или водке суконкой или руками, напоите пострадавшего горячим чаем. Ни в коем случае не давайте пострадавшему алкоголь – в подобных случаях это может привести к летальному исходу.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Содержимое 2"/>
          <p:cNvSpPr>
            <a:spLocks noGrp="1"/>
          </p:cNvSpPr>
          <p:nvPr>
            <p:ph idx="1"/>
          </p:nvPr>
        </p:nvSpPr>
        <p:spPr>
          <a:xfrm>
            <a:off x="428625" y="285750"/>
            <a:ext cx="8215313" cy="6215063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28674" name="Picture 2" descr="MCHS-3"/>
          <p:cNvPicPr>
            <a:picLocks noChangeAspect="1" noChangeArrowheads="1"/>
          </p:cNvPicPr>
          <p:nvPr/>
        </p:nvPicPr>
        <p:blipFill>
          <a:blip r:embed="rId2"/>
          <a:srcRect l="5444" t="63200" r="51212" b="8539"/>
          <a:stretch>
            <a:fillRect/>
          </a:stretch>
        </p:blipFill>
        <p:spPr bwMode="auto">
          <a:xfrm>
            <a:off x="214313" y="142875"/>
            <a:ext cx="41814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MCHS-3"/>
          <p:cNvPicPr>
            <a:picLocks noChangeAspect="1" noChangeArrowheads="1"/>
          </p:cNvPicPr>
          <p:nvPr/>
        </p:nvPicPr>
        <p:blipFill>
          <a:blip r:embed="rId2"/>
          <a:srcRect l="49852" t="38460" r="6119" b="37057"/>
          <a:stretch>
            <a:fillRect/>
          </a:stretch>
        </p:blipFill>
        <p:spPr bwMode="auto">
          <a:xfrm>
            <a:off x="4429125" y="2428875"/>
            <a:ext cx="4508500" cy="394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/>
          <a:srcRect r="-4762" b="67406"/>
          <a:stretch>
            <a:fillRect/>
          </a:stretch>
        </p:blipFill>
        <p:spPr bwMode="auto">
          <a:xfrm>
            <a:off x="1071563" y="4286250"/>
            <a:ext cx="2600325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14414" y="142852"/>
            <a:ext cx="7243786" cy="4357718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Нельзя забывать об опасности, которую таят в себе весенние водоемы. Лед только на вид кажется прочным, а на самом деле он уже тонкий, слабый и не выдерживает тяжести не только взрослого человека, но и ребенка. Поэтому не торопитесь выходить на тонкий лед водоемов. Поэтому будьте осторожны и осмотрительны</a:t>
            </a:r>
            <a:r>
              <a:rPr lang="ru-RU" sz="2800" dirty="0" smtClean="0"/>
              <a:t>! </a:t>
            </a:r>
            <a:endParaRPr lang="ru-RU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pic>
        <p:nvPicPr>
          <p:cNvPr id="29698" name="Picture 3" descr="H:\для презент. тонкий лед\рисунки\SDC198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4143375"/>
            <a:ext cx="3214687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5" descr="H:\для презент. тонкий лед\рисунки\Копия SDC198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5825" y="4070350"/>
            <a:ext cx="3233738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Содержимое 2"/>
          <p:cNvSpPr>
            <a:spLocks noGrp="1"/>
          </p:cNvSpPr>
          <p:nvPr>
            <p:ph idx="1"/>
          </p:nvPr>
        </p:nvSpPr>
        <p:spPr>
          <a:xfrm>
            <a:off x="428625" y="785813"/>
            <a:ext cx="8229600" cy="4929187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mtClean="0"/>
              <a:t>  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Несоблюдение этого совета может привести к провалу на льду. К сожалению, помощь попавшим в беду на воде приходит иногда слишком поздно, и происшествие заканчивается трагически. Чтобы этого не случилось, необходимо помнить, что выходить на весенний лед можно только в крайнем случае и с максимальной осторожностью.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Содержимое 2"/>
          <p:cNvSpPr>
            <a:spLocks noGrp="1"/>
          </p:cNvSpPr>
          <p:nvPr>
            <p:ph idx="1"/>
          </p:nvPr>
        </p:nvSpPr>
        <p:spPr>
          <a:xfrm>
            <a:off x="500063" y="500063"/>
            <a:ext cx="8229600" cy="56435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>
                <a:solidFill>
                  <a:srgbClr val="C00000"/>
                </a:solidFill>
              </a:rPr>
              <a:t>   </a:t>
            </a:r>
          </a:p>
          <a:p>
            <a:pPr algn="ctr">
              <a:buFont typeface="Arial" charset="0"/>
              <a:buNone/>
            </a:pPr>
            <a:r>
              <a:rPr lang="ru-RU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Учащиеся и взрослые, соблюдайте правила поведения на водных объектах, выполнение элементарных мер осторожности - залог вашей безопасности!</a:t>
            </a:r>
            <a:endParaRPr lang="ru-RU" sz="40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400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00250"/>
          </a:xfrm>
          <a:ln>
            <a:solidFill>
              <a:schemeClr val="tx2">
                <a:lumMod val="10000"/>
                <a:lumOff val="90000"/>
              </a:schemeClr>
            </a:solidFill>
          </a:ln>
        </p:spPr>
        <p:txBody>
          <a:bodyPr rtlCol="0">
            <a:norm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территории города Архангельска по р. Северная Двина и её рукавам даже в зимнее время осуществляется проводка судов – ледовый судовой канал является местом повышенной опасности, переход через него возможен только по специализированным пешеходным ледовым переправам !</a:t>
            </a:r>
            <a:endParaRPr lang="ru-RU" sz="2000" b="1" dirty="0">
              <a:solidFill>
                <a:srgbClr val="CC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Прямоугольник 1"/>
          <p:cNvSpPr>
            <a:spLocks noChangeArrowheads="1"/>
          </p:cNvSpPr>
          <p:nvPr/>
        </p:nvSpPr>
        <p:spPr bwMode="auto">
          <a:xfrm>
            <a:off x="285750" y="142875"/>
            <a:ext cx="8501063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Calibri" pitchFamily="34" charset="0"/>
              </a:rPr>
              <a:t>101 и 112 - универсальный номер спасения, который поддерживается ВСЕМИ БЕЗ ИСКЛЮЧЕНИЯ операторами сотовой связи. По проводному телефону 101 и 112 НЕ ДЕЙСТВУЮТ!  Вызов полиции, скорой и службы газа ведется соответственно по номерам 102, 103 и 104.</a:t>
            </a:r>
            <a:endParaRPr lang="ru-RU" sz="40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J:\Мухорин\памятки\единый номе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50"/>
            <a:ext cx="8477250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85750" y="285750"/>
            <a:ext cx="8643938" cy="636905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>
                <a:latin typeface="+mj-lt"/>
                <a:ea typeface="+mj-ea"/>
                <a:cs typeface="+mj-cs"/>
              </a:rPr>
              <a:t>Позвонить в Архангельскую областную службу спасения абонентам всех операторов мобильной связи можно по телефону  112 или со стационарного телефона  64-22-66 .</a:t>
            </a:r>
            <a:br>
              <a:rPr lang="ru-RU" sz="2800" b="1">
                <a:latin typeface="+mj-lt"/>
                <a:ea typeface="+mj-ea"/>
                <a:cs typeface="+mj-cs"/>
              </a:rPr>
            </a:br>
            <a:r>
              <a:rPr lang="ru-RU" sz="2800" b="1">
                <a:latin typeface="+mj-lt"/>
                <a:ea typeface="+mj-ea"/>
                <a:cs typeface="+mj-cs"/>
              </a:rPr>
              <a:t> </a:t>
            </a:r>
            <a:br>
              <a:rPr lang="ru-RU" sz="2800" b="1">
                <a:latin typeface="+mj-lt"/>
                <a:ea typeface="+mj-ea"/>
                <a:cs typeface="+mj-cs"/>
              </a:rPr>
            </a:br>
            <a:r>
              <a:rPr lang="ru-RU" sz="2800" b="1">
                <a:latin typeface="+mj-lt"/>
                <a:ea typeface="+mj-ea"/>
                <a:cs typeface="+mj-cs"/>
              </a:rPr>
              <a:t> </a:t>
            </a:r>
            <a:br>
              <a:rPr lang="ru-RU" sz="2800" b="1">
                <a:latin typeface="+mj-lt"/>
                <a:ea typeface="+mj-ea"/>
                <a:cs typeface="+mj-cs"/>
              </a:rPr>
            </a:br>
            <a:r>
              <a:rPr lang="ru-RU" sz="2800" b="1">
                <a:latin typeface="+mj-lt"/>
                <a:ea typeface="+mj-ea"/>
                <a:cs typeface="+mj-cs"/>
              </a:rPr>
              <a:t> </a:t>
            </a:r>
            <a:br>
              <a:rPr lang="ru-RU" sz="2800" b="1">
                <a:latin typeface="+mj-lt"/>
                <a:ea typeface="+mj-ea"/>
                <a:cs typeface="+mj-cs"/>
              </a:rPr>
            </a:br>
            <a:r>
              <a:rPr lang="ru-RU" sz="2800" b="1">
                <a:latin typeface="+mj-lt"/>
                <a:ea typeface="+mj-ea"/>
                <a:cs typeface="+mj-cs"/>
              </a:rPr>
              <a:t>Городская служба спасения –      420-112, 420-087,  8-911-67-70-112.</a:t>
            </a:r>
            <a:br>
              <a:rPr lang="ru-RU" sz="2800" b="1">
                <a:latin typeface="+mj-lt"/>
                <a:ea typeface="+mj-ea"/>
                <a:cs typeface="+mj-cs"/>
              </a:rPr>
            </a:br>
            <a:r>
              <a:rPr lang="ru-RU" sz="2800" b="1">
                <a:latin typeface="+mj-lt"/>
                <a:ea typeface="+mj-ea"/>
                <a:cs typeface="+mj-cs"/>
              </a:rPr>
              <a:t>С мобильного телефона (все операторы связи)  экстренные службы можно вызвать  по следующим номерам: «101», «102», «103», «104».</a:t>
            </a:r>
            <a:r>
              <a:rPr lang="ru-RU" sz="3200">
                <a:latin typeface="+mj-lt"/>
                <a:ea typeface="+mj-ea"/>
                <a:cs typeface="+mj-cs"/>
              </a:rPr>
              <a:t/>
            </a:r>
            <a:br>
              <a:rPr lang="ru-RU" sz="3200">
                <a:latin typeface="+mj-lt"/>
                <a:ea typeface="+mj-ea"/>
                <a:cs typeface="+mj-cs"/>
              </a:rPr>
            </a:br>
            <a:r>
              <a:rPr lang="ru-RU" sz="3200">
                <a:latin typeface="+mj-lt"/>
                <a:ea typeface="+mj-ea"/>
                <a:cs typeface="+mj-cs"/>
              </a:rPr>
              <a:t/>
            </a:r>
            <a:br>
              <a:rPr lang="ru-RU" sz="3200">
                <a:latin typeface="+mj-lt"/>
                <a:ea typeface="+mj-ea"/>
                <a:cs typeface="+mj-cs"/>
              </a:rPr>
            </a:br>
            <a:endParaRPr lang="ru-RU" sz="32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2"/>
          <p:cNvSpPr>
            <a:spLocks noGrp="1"/>
          </p:cNvSpPr>
          <p:nvPr>
            <p:ph idx="1"/>
          </p:nvPr>
        </p:nvSpPr>
        <p:spPr>
          <a:xfrm>
            <a:off x="428625" y="285750"/>
            <a:ext cx="8229600" cy="42148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В дни школьных каникул дети находятся вне стен школы, посещают различные мероприятия, путешествуют с родителями или просто отдыхают, совершая прогулки на свежем воздухе, катаются на лыжах и на санках с гор, играют на прудах и реках.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15362" name="Picture 2" descr="C:\Documents and Settings\Admin\Рабочий стол\для презент. тонкий лед\225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286125"/>
            <a:ext cx="4452938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2"/>
          <p:cNvSpPr>
            <a:spLocks noGrp="1"/>
          </p:cNvSpPr>
          <p:nvPr>
            <p:ph idx="1"/>
          </p:nvPr>
        </p:nvSpPr>
        <p:spPr>
          <a:xfrm>
            <a:off x="500063" y="428625"/>
            <a:ext cx="8229600" cy="4525963"/>
          </a:xfrm>
        </p:spPr>
        <p:txBody>
          <a:bodyPr/>
          <a:lstStyle/>
          <a:p>
            <a:endParaRPr lang="ru-RU" smtClean="0">
              <a:solidFill>
                <a:srgbClr val="C00000"/>
              </a:solidFill>
            </a:endParaRPr>
          </a:p>
        </p:txBody>
      </p:sp>
      <p:pic>
        <p:nvPicPr>
          <p:cNvPr id="16386" name="Picture 2" descr="MCHS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336550"/>
            <a:ext cx="7572375" cy="6521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idx="1"/>
          </p:nvPr>
        </p:nvSpPr>
        <p:spPr>
          <a:xfrm>
            <a:off x="285750" y="285750"/>
            <a:ext cx="8229600" cy="45720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нужно знать!</a:t>
            </a:r>
          </a:p>
          <a:p>
            <a:pPr algn="ctr">
              <a:buFont typeface="Arial" charset="0"/>
              <a:buNone/>
            </a:pP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Безопасным для человека считается лед толщиною не менее 10 сантиметров в пресной воде и 15 сантиметров в соленой.</a:t>
            </a:r>
          </a:p>
          <a:p>
            <a:pPr algn="ctr">
              <a:buFont typeface="Arial" charset="0"/>
              <a:buNone/>
            </a:pPr>
            <a:endParaRPr lang="ru-RU" sz="40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Documents and Settings\Admin\Рабочий стол\i_0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3714750"/>
            <a:ext cx="3000375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C:\Documents and Settings\Admin\Рабочий стол\для презент. тонкий лед\416815_DETA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000500"/>
            <a:ext cx="32385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2"/>
          <p:cNvSpPr>
            <a:spLocks noGrp="1"/>
          </p:cNvSpPr>
          <p:nvPr>
            <p:ph idx="1"/>
          </p:nvPr>
        </p:nvSpPr>
        <p:spPr>
          <a:xfrm>
            <a:off x="428625" y="428625"/>
            <a:ext cx="8229600" cy="4525963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В устьях рек и притоках прочность льда ослаблена. Лед непрочен в местах быстрого течения, бьющих ключей и стоковых вод, а также в районах произрастания водной растительности, вблизи деревьев, кустов и камыша.</a:t>
            </a:r>
          </a:p>
          <a:p>
            <a:endParaRPr lang="ru-RU" smtClean="0"/>
          </a:p>
        </p:txBody>
      </p:sp>
      <p:pic>
        <p:nvPicPr>
          <p:cNvPr id="18434" name="Рисунок 3" descr="http://whiteschool.narod.ru/zdorov_bez/led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3214688"/>
            <a:ext cx="464343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Documents and Settings\Admin\Рабочий стол\для презент. тонкий лед\Копия led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55563" y="1714500"/>
            <a:ext cx="9199563" cy="5143500"/>
          </a:xfrm>
        </p:spPr>
      </p:pic>
      <p:sp>
        <p:nvSpPr>
          <p:cNvPr id="19458" name="Прямоугольник 3"/>
          <p:cNvSpPr>
            <a:spLocks noChangeArrowheads="1"/>
          </p:cNvSpPr>
          <p:nvPr/>
        </p:nvSpPr>
        <p:spPr bwMode="auto">
          <a:xfrm>
            <a:off x="1857375" y="428625"/>
            <a:ext cx="49291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Вопрос:</a:t>
            </a:r>
            <a:endParaRPr lang="ru-RU" sz="4400" b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головок 3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590550" y="328613"/>
            <a:ext cx="8132763" cy="2622550"/>
          </a:xfrm>
        </p:spPr>
      </p:pic>
      <p:pic>
        <p:nvPicPr>
          <p:cNvPr id="20482" name="Picture 2" descr="C:\Documents and Settings\Admin\Рабочий стол\для презент. тонкий лед\Копия 1287453_400_300_sour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3357563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Содержимое 2"/>
          <p:cNvSpPr>
            <a:spLocks noGrp="1"/>
          </p:cNvSpPr>
          <p:nvPr>
            <p:ph idx="1"/>
          </p:nvPr>
        </p:nvSpPr>
        <p:spPr>
          <a:xfrm>
            <a:off x="428625" y="357188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Прочность льда можно определить визуально: лед голубого цвета – прочный, белого – прочность его в 2 раза меньше, серый, матово-белый или с желтоватым оттенком лед ненадежен. </a:t>
            </a:r>
            <a:endParaRPr lang="ru-RU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Documents and Settings\Администратор\Рабочий стол\DSC_14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2714625"/>
            <a:ext cx="2500312" cy="373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C:\Documents and Settings\Администратор\Рабочий стол\Копия 800xp1090843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3143250"/>
            <a:ext cx="4106862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afced5c6c8c25ddf8d11e47258cea5629b9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417</Words>
  <Application>Microsoft Office PowerPoint</Application>
  <PresentationFormat>Экран (4:3)</PresentationFormat>
  <Paragraphs>21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Calibri</vt:lpstr>
      <vt:lpstr>Arial</vt:lpstr>
      <vt:lpstr>Times New Roman</vt:lpstr>
      <vt:lpstr>Тема Office</vt:lpstr>
      <vt:lpstr>Слайд 1</vt:lpstr>
      <vt:lpstr>На территории города Архангельска по р. Северная Двина и её рукавам даже в зимнее время осуществляется проводка судов – ледовый судовой канал является местом повышенной опасности, переход через него возможен только по специализированным пешеходным ледовым переправам !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кладбИще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ГИДРОДИНАМИЧЕСКИЕ АВАРИИ</dc:title>
  <dc:creator>Вурдалак</dc:creator>
  <cp:lastModifiedBy>Teacher</cp:lastModifiedBy>
  <cp:revision>34</cp:revision>
  <dcterms:created xsi:type="dcterms:W3CDTF">2009-03-31T08:54:10Z</dcterms:created>
  <dcterms:modified xsi:type="dcterms:W3CDTF">2014-10-22T17:10:25Z</dcterms:modified>
</cp:coreProperties>
</file>