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CB1D8-C347-4FC5-AACD-C303773D88FE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DDBB1-2814-439A-B546-531B5903F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798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003301"/>
            <a:ext cx="8915399" cy="309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и методы обучения, обеспечивающие формирование универсальных учебных действий учащихся</a:t>
            </a:r>
            <a:endParaRPr lang="ru-RU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6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34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b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(раскатать алгоритм деятельности)</a:t>
            </a:r>
            <a:endParaRPr lang="ru-RU" sz="44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52700"/>
            <a:ext cx="8915400" cy="33585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самостоятельно планировать выполнение учебной задачи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действовать по составленному плану, алгоритму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осознанно выбирать наиболее эффективные формы решения учебной задачи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41300"/>
            <a:ext cx="8911687" cy="762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</a:t>
            </a:r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«Планирование»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7900" y="1092200"/>
            <a:ext cx="9550400" cy="52451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разного рода планами: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готового плана, работа с деформированным планом, использование плана с недостающими или избыточными пунктами, составление своего плана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– вопрос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установление последовательности действий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склонение имён существительных, указать последовательность действий: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u="sng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Определю число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Разберу слово по составу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Выделю окончание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Определю часть речи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Определю род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Выделю безударные гласные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Определю склонение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30347"/>
              </p:ext>
            </p:extLst>
          </p:nvPr>
        </p:nvGraphicFramePr>
        <p:xfrm>
          <a:off x="6972300" y="3581399"/>
          <a:ext cx="4191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"/>
              </a:tblGrid>
              <a:tr h="34036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04800"/>
            <a:ext cx="8911687" cy="1244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</a:t>
            </a:r>
            <a:r>
              <a:rPr lang="ru-RU" sz="32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развития </a:t>
            </a:r>
            <a:r>
              <a:rPr lang="ru-RU" sz="32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критического мышления, позволяющие организовать работу учащихся по определённому плану</a:t>
            </a:r>
            <a:endParaRPr lang="ru-RU" sz="32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16100"/>
            <a:ext cx="8915400" cy="44958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«Работа с таблицей»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Кластеры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ИНСЕРТ 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знаю, + новое, </a:t>
            </a:r>
            <a:r>
              <a:rPr lang="en-US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думал иначе, ? не понял)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Бортовой журнал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«Чтение про себя с пометками»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Дневники (двухчастные и трёхчастные)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Перекрёстная дискуссия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«Рамка» или «Статья»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«Двухрядный круглый стол»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Концептуальная таблица</a:t>
            </a: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339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 коррекция</a:t>
            </a:r>
            <a:r>
              <a:rPr lang="ru-RU" sz="44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66900"/>
            <a:ext cx="8915400" cy="45339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соотносить свои действия с планируемыми результатами, осуществлять контроль своей деятельности в процессе достижения результата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способы действий в рамках предложенных условий и требований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корректировать свои действия в соответствии с ситуацией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90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«Контроль и коррекция»</a:t>
            </a:r>
            <a:endParaRPr lang="ru-RU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1300"/>
            <a:ext cx="8915400" cy="48133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проверки правильности выполнения задания (по ключу, словарю, образцу; взаимопроверка)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«Знаю» – «Повторить» - «Хочу узнать»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исправить ошибки»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«Установи правильный порядок»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«да» / «нет» на вопросы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Верные и неверные вопросы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«Опрос по цепочке»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«Лови ошибку»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тестовых вопросов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01700"/>
            <a:ext cx="8911687" cy="787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правильность выполнения учебной задачи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собственные возможности решения учебной задачи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критериями в ходе оценки и самооценки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0591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838200"/>
            <a:ext cx="8911687" cy="70624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7700" y="2006600"/>
            <a:ext cx="9586912" cy="39046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Оцениваем свою работу по готовым критериям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критериев оценки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Взаимопроверка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Прогностическая оценка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динамики собственных образовательных результатов</a:t>
            </a: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08755"/>
              </p:ext>
            </p:extLst>
          </p:nvPr>
        </p:nvGraphicFramePr>
        <p:xfrm>
          <a:off x="2032000" y="4907280"/>
          <a:ext cx="9258300" cy="923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660"/>
                <a:gridCol w="1851660"/>
                <a:gridCol w="1851660"/>
                <a:gridCol w="1851660"/>
                <a:gridCol w="1851660"/>
              </a:tblGrid>
              <a:tr h="47752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63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11400" y="4907281"/>
            <a:ext cx="142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9400" y="4907281"/>
            <a:ext cx="134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лучше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18200" y="4907280"/>
            <a:ext cx="1460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хуже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2400" y="4907281"/>
            <a:ext cx="158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изменений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63100" y="4907280"/>
            <a:ext cx="170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что обратить внимание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6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959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63700"/>
            <a:ext cx="8915400" cy="42475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личностную и познавательную рефлексию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основами самоконтроля,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эмоциональных состояний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прилагать волевые усилия и преодолевать трудности и препятствия на пути достижения целей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03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589212" y="1435100"/>
            <a:ext cx="5449888" cy="504190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рефлексии: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тебя было трудно (легко)?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что ты можешь похвалить себя или одноклассников?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 изученном сегодня для тебя самое главное?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показалось неубедительным?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чем ты не согласен?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Почувствовал ли ты радость от своего удачного ответа?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Были ли моменты недовольства собой?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пользу ты извлёк из урока?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чем ещё надо поработать?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ли поставленная в начале урока учебная задача?</a:t>
            </a: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343899" y="1524000"/>
            <a:ext cx="3160711" cy="485140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 фразу: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я узнал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было интересно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было трудно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понял, что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могу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почувствовал, что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приобрёл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научился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получилось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смог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попробую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 удивило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дал мне для жизни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захотелось …</a:t>
            </a: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42900"/>
            <a:ext cx="8911687" cy="6731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«</a:t>
            </a:r>
            <a:r>
              <a:rPr lang="ru-RU" b="1" dirty="0" err="1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143000"/>
            <a:ext cx="8915400" cy="53721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Волшебные линеечки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верное суждение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динамики собственных образовательных результатов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настроение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Лестница успеха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Рефлексивные сочинения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мы рассуждали так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Потом мы столкнулись с проблемой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мы наблюдали (сравнивали, делали)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увидели (поняли) …   Значит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мы будем …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формы рефлексии (эссе,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резюме, диаманта, хокку, телеграмма)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3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09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учебные действия</a:t>
            </a:r>
            <a:endParaRPr lang="ru-RU" sz="40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03400"/>
            <a:ext cx="8915400" cy="4673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действия, обеспечивающие способность к самостоятельному усвоению новых знаний и умений, включая саму организацию учебной деятельности.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</a:p>
          <a:p>
            <a:pPr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</a:t>
            </a:r>
          </a:p>
          <a:p>
            <a:pPr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</a:t>
            </a: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(целеполагание, прогнозирование, планирование, контроль, коррекция, оценка, </a:t>
            </a:r>
            <a:r>
              <a:rPr lang="ru-RU" sz="28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399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эмоционального состояния на уроке</a:t>
            </a:r>
            <a:endParaRPr lang="ru-RU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Успокаивающее дыхание (вдох на 1-2, выдох на 1-2-3-4)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Мобилизующее дыхание (вдох на 1-2-3-4, выдох на 1-2)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Дыхательные упражнения (автор А.Н. Стрельникова)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«Обними плечи»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«Кошка»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«Повороты головы»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738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</a:t>
            </a:r>
            <a:b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(поставить учебную задачу)</a:t>
            </a:r>
            <a:b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57500"/>
            <a:ext cx="8915400" cy="30537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определять цель своей учебной деятельности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ставить и формулировать задачи своей учебной деятельности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познавательные мотивы и интересы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1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59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блока «Целеполагание»</a:t>
            </a:r>
            <a:endParaRPr lang="ru-RU" sz="44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14500"/>
            <a:ext cx="9145588" cy="419672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цели при помощи опорных глаголов:</a:t>
            </a:r>
          </a:p>
          <a:p>
            <a:pPr marL="0" indent="0">
              <a:buNone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ИЗУЧИТЬ, УЗНАТЬ, ВЫЯСНИТЬ, ОБОБЩИТЬ, ЗАКРЕПИТЬ, ДОКАЗАТЬ, СРАВНИТЬ, РАЗОБРАТЬСЯ, СДЕЛАТЬ ВЫВОД, ПРОАНАЛИЗИРОВАТЬ, СИСТЕМАТИЗИРОВАТЬ, ВСПОМНИТЬ, ПОВТОРИТЬ, НАУЧИТЬСЯ, ПРОВЕРИТЬ, 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цели и задач из предложенных учителем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6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31800"/>
            <a:ext cx="8911687" cy="12192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Целеполагание: определение важности и значимости изучаемого материала</a:t>
            </a:r>
            <a:endParaRPr lang="ru-RU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65300"/>
            <a:ext cx="9082088" cy="4749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цели с помощью вопросов: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я узнаю на уроке? Чему научусь? Где мне пригодятся эти знания?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цели с помощью слов-помощников: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повторю …                       Я узнаю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научусь …                         Мне пригодится …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личностного опыта: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хотели бы узнать о … ?  Зачем? Где можно применить эти знания? Могут ли эти знания быть опасными для человека?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«Выбор цели по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марщруту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Целеполагание: 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эпиграф, образ, ассоциация, зрительное и слуховое восприятие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Группировка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понятием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Отсроченная догадка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«яркого пятна»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ассоциативному мышлению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Незаконченная схема, таблица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93700"/>
            <a:ext cx="8911687" cy="15113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Целеполагание: </a:t>
            </a:r>
            <a:r>
              <a:rPr lang="ru-RU" sz="40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ситуация, дефицит знаний по теме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ситуация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предыдущего урока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«Задом наперёд»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Побуждающий или подводящий диалог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Знаю – повторить – хочу узнать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2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935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Целеполагание: </a:t>
            </a:r>
            <a:r>
              <a:rPr lang="ru-RU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Технологии развития критического мышления (стадия вызова)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164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«Выглядит, как …   Звучит, как …»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«Верите ли вы»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«Верные – неверные утверждения»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«Плюс – минус – интересно»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«Тонкие» и «толстые» вопросы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«Список известной информации»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решения проблем «ИДЕАЛ»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589210" y="624110"/>
            <a:ext cx="8916419" cy="645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таблицы «тонких» и «толстых» вопросов</a:t>
            </a:r>
            <a:endParaRPr lang="ru-RU" sz="28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2589211" y="1270001"/>
            <a:ext cx="4342894" cy="46990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«Тонкие» вопросы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2589212" y="1866902"/>
            <a:ext cx="4342893" cy="43306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 ли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звали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ли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 ли вы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 ли …?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7166957" y="1270000"/>
            <a:ext cx="4338673" cy="469901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«Толстые» вопросы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7166957" y="1915890"/>
            <a:ext cx="4338674" cy="428171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три объяснения, почему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почему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думаете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считаете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чём различие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Предположите, что будет, если …?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Что, если …?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1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438</TotalTime>
  <Words>1007</Words>
  <Application>Microsoft Office PowerPoint</Application>
  <PresentationFormat>Широкоэкранный</PresentationFormat>
  <Paragraphs>183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Приёмы и методы обучения, обеспечивающие формирование универсальных учебных действий учащихся</vt:lpstr>
      <vt:lpstr>Универсальные учебные действия</vt:lpstr>
      <vt:lpstr>Целеполагание (поставить учебную задачу) </vt:lpstr>
      <vt:lpstr>Приёмы блока «Целеполагание»</vt:lpstr>
      <vt:lpstr>Целеполагание: определение важности и значимости изучаемого материала</vt:lpstr>
      <vt:lpstr>Целеполагание: эпиграф, образ, ассоциация, зрительное и слуховое восприятие</vt:lpstr>
      <vt:lpstr>Целеполагание: проблемная ситуация, дефицит знаний по теме</vt:lpstr>
      <vt:lpstr>Целеполагание: из Технологии развития критического мышления (стадия вызова)</vt:lpstr>
      <vt:lpstr>Форма таблицы «тонких» и «толстых» вопросов</vt:lpstr>
      <vt:lpstr>Планирование (раскатать алгоритм деятельности)</vt:lpstr>
      <vt:lpstr>Приёмы блока «Планирование»</vt:lpstr>
      <vt:lpstr>Приёмы Технологии развития критического мышления, позволяющие организовать работу учащихся по определённому плану</vt:lpstr>
      <vt:lpstr>Контроль и коррекция </vt:lpstr>
      <vt:lpstr>Приёмы блока «Контроль и коррекция»</vt:lpstr>
      <vt:lpstr>Оценка </vt:lpstr>
      <vt:lpstr>Приёмы блока «Оценка»</vt:lpstr>
      <vt:lpstr>Саморегуляция</vt:lpstr>
      <vt:lpstr>Приёмы блока «Саморегуляция»</vt:lpstr>
      <vt:lpstr>Приёмы блока «Саморегуляция»</vt:lpstr>
      <vt:lpstr>Саморегуляция эмоционального состояния на уроке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Приёмы формирования универсальных учебных действий учащихся</dc:title>
  <dc:creator>Любовь Валентиновна</dc:creator>
  <cp:lastModifiedBy>Любовь Валентиновна</cp:lastModifiedBy>
  <cp:revision>29</cp:revision>
  <cp:lastPrinted>2017-02-16T07:46:17Z</cp:lastPrinted>
  <dcterms:created xsi:type="dcterms:W3CDTF">2017-02-15T09:40:19Z</dcterms:created>
  <dcterms:modified xsi:type="dcterms:W3CDTF">2017-02-16T09:34:00Z</dcterms:modified>
</cp:coreProperties>
</file>